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6" r:id="rId3"/>
    <p:sldId id="275" r:id="rId4"/>
    <p:sldId id="257" r:id="rId5"/>
    <p:sldId id="258" r:id="rId6"/>
    <p:sldId id="261" r:id="rId7"/>
    <p:sldId id="262" r:id="rId8"/>
    <p:sldId id="259" r:id="rId9"/>
    <p:sldId id="260" r:id="rId10"/>
    <p:sldId id="263" r:id="rId11"/>
    <p:sldId id="265" r:id="rId12"/>
    <p:sldId id="264" r:id="rId13"/>
    <p:sldId id="266" r:id="rId14"/>
    <p:sldId id="267" r:id="rId15"/>
    <p:sldId id="268" r:id="rId16"/>
    <p:sldId id="269" r:id="rId17"/>
    <p:sldId id="270" r:id="rId18"/>
    <p:sldId id="271" r:id="rId19"/>
    <p:sldId id="272" r:id="rId20"/>
    <p:sldId id="273" r:id="rId21"/>
    <p:sldId id="274" r:id="rId22"/>
    <p:sldId id="278" r:id="rId23"/>
    <p:sldId id="279" r:id="rId24"/>
    <p:sldId id="280" r:id="rId25"/>
    <p:sldId id="281" r:id="rId26"/>
    <p:sldId id="282" r:id="rId27"/>
    <p:sldId id="283" r:id="rId28"/>
    <p:sldId id="284" r:id="rId29"/>
    <p:sldId id="277"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7139D5-A10E-420E-A0D6-7A4340C9EE26}" type="doc">
      <dgm:prSet loTypeId="urn:microsoft.com/office/officeart/2005/8/layout/radial6" loCatId="cycle" qsTypeId="urn:microsoft.com/office/officeart/2005/8/quickstyle/simple4" qsCatId="simple" csTypeId="urn:microsoft.com/office/officeart/2005/8/colors/colorful1" csCatId="colorful" phldr="1"/>
      <dgm:spPr/>
      <dgm:t>
        <a:bodyPr/>
        <a:lstStyle/>
        <a:p>
          <a:endParaRPr lang="en-US"/>
        </a:p>
      </dgm:t>
    </dgm:pt>
    <dgm:pt modelId="{F4CD75D6-2E60-4E36-9207-50365C613209}">
      <dgm:prSet phldrT="[Text]"/>
      <dgm:spPr/>
      <dgm:t>
        <a:bodyPr/>
        <a:lstStyle/>
        <a:p>
          <a:r>
            <a:rPr lang="en-US" dirty="0" smtClean="0"/>
            <a:t>Four Areas of Effective Note Taking</a:t>
          </a:r>
          <a:endParaRPr lang="en-US" dirty="0"/>
        </a:p>
      </dgm:t>
    </dgm:pt>
    <dgm:pt modelId="{0ED5F8D6-441D-4FC8-B413-5B6CC5168DCC}" type="parTrans" cxnId="{E2D41E9E-6B5D-4A3B-A2CA-18A06D473A9A}">
      <dgm:prSet/>
      <dgm:spPr/>
      <dgm:t>
        <a:bodyPr/>
        <a:lstStyle/>
        <a:p>
          <a:endParaRPr lang="en-US"/>
        </a:p>
      </dgm:t>
    </dgm:pt>
    <dgm:pt modelId="{F61FD19B-A51E-42EF-90BD-F8CD2F9555E0}" type="sibTrans" cxnId="{E2D41E9E-6B5D-4A3B-A2CA-18A06D473A9A}">
      <dgm:prSet/>
      <dgm:spPr/>
      <dgm:t>
        <a:bodyPr/>
        <a:lstStyle/>
        <a:p>
          <a:endParaRPr lang="en-US"/>
        </a:p>
      </dgm:t>
    </dgm:pt>
    <dgm:pt modelId="{62B0F9E0-6DA3-43CC-8A59-48687DCD9297}">
      <dgm:prSet phldrT="[Text]" custT="1"/>
      <dgm:spPr/>
      <dgm:t>
        <a:bodyPr/>
        <a:lstStyle/>
        <a:p>
          <a:r>
            <a:rPr lang="en-US" sz="2000" b="1" dirty="0" smtClean="0"/>
            <a:t>Note Taking</a:t>
          </a:r>
          <a:endParaRPr lang="en-US" sz="2000" b="1" dirty="0"/>
        </a:p>
      </dgm:t>
    </dgm:pt>
    <dgm:pt modelId="{AAF577C6-7409-4120-8B85-D55B59FED30B}" type="parTrans" cxnId="{C029D436-0ACD-4FF8-B0C4-547B33918F1C}">
      <dgm:prSet/>
      <dgm:spPr/>
      <dgm:t>
        <a:bodyPr/>
        <a:lstStyle/>
        <a:p>
          <a:endParaRPr lang="en-US"/>
        </a:p>
      </dgm:t>
    </dgm:pt>
    <dgm:pt modelId="{CCFD701C-05F8-4C11-884E-CA1984AA0A7E}" type="sibTrans" cxnId="{C029D436-0ACD-4FF8-B0C4-547B33918F1C}">
      <dgm:prSet/>
      <dgm:spPr/>
      <dgm:t>
        <a:bodyPr/>
        <a:lstStyle/>
        <a:p>
          <a:endParaRPr lang="en-US"/>
        </a:p>
      </dgm:t>
    </dgm:pt>
    <dgm:pt modelId="{E5811CC8-5B6D-4094-ABAA-BA478DC48669}">
      <dgm:prSet phldrT="[Text]" custT="1"/>
      <dgm:spPr/>
      <dgm:t>
        <a:bodyPr/>
        <a:lstStyle/>
        <a:p>
          <a:r>
            <a:rPr lang="en-US" sz="2000" b="1" dirty="0" smtClean="0"/>
            <a:t>Note Making</a:t>
          </a:r>
          <a:endParaRPr lang="en-US" sz="2000" b="1" dirty="0"/>
        </a:p>
      </dgm:t>
    </dgm:pt>
    <dgm:pt modelId="{AE46D27D-ACE7-4047-B3DF-361E91E34858}" type="parTrans" cxnId="{A6BBE8DB-11BA-4232-A4AB-B55952B8291F}">
      <dgm:prSet/>
      <dgm:spPr/>
      <dgm:t>
        <a:bodyPr/>
        <a:lstStyle/>
        <a:p>
          <a:endParaRPr lang="en-US"/>
        </a:p>
      </dgm:t>
    </dgm:pt>
    <dgm:pt modelId="{89CAB49E-BAF1-416C-9F07-3E0BFA520319}" type="sibTrans" cxnId="{A6BBE8DB-11BA-4232-A4AB-B55952B8291F}">
      <dgm:prSet/>
      <dgm:spPr/>
      <dgm:t>
        <a:bodyPr/>
        <a:lstStyle/>
        <a:p>
          <a:endParaRPr lang="en-US"/>
        </a:p>
      </dgm:t>
    </dgm:pt>
    <dgm:pt modelId="{5C822FA2-654B-48C9-BE2F-1DB34B323E61}">
      <dgm:prSet phldrT="[Text]" custT="1"/>
      <dgm:spPr/>
      <dgm:t>
        <a:bodyPr/>
        <a:lstStyle/>
        <a:p>
          <a:r>
            <a:rPr lang="en-US" sz="1600" b="1" dirty="0" smtClean="0"/>
            <a:t>Note Interacting</a:t>
          </a:r>
          <a:endParaRPr lang="en-US" sz="1600" b="1" dirty="0"/>
        </a:p>
      </dgm:t>
    </dgm:pt>
    <dgm:pt modelId="{22063DD4-4097-4CCF-9C8A-26077AAAF3F3}" type="parTrans" cxnId="{A1549D2C-8B86-41F7-8BBC-33EE7E8ECBB4}">
      <dgm:prSet/>
      <dgm:spPr/>
      <dgm:t>
        <a:bodyPr/>
        <a:lstStyle/>
        <a:p>
          <a:endParaRPr lang="en-US"/>
        </a:p>
      </dgm:t>
    </dgm:pt>
    <dgm:pt modelId="{E2A6471D-D514-4D7E-ACEA-DB3001BF6C96}" type="sibTrans" cxnId="{A1549D2C-8B86-41F7-8BBC-33EE7E8ECBB4}">
      <dgm:prSet/>
      <dgm:spPr/>
      <dgm:t>
        <a:bodyPr/>
        <a:lstStyle/>
        <a:p>
          <a:endParaRPr lang="en-US"/>
        </a:p>
      </dgm:t>
    </dgm:pt>
    <dgm:pt modelId="{BCC36E00-6CB1-4488-B057-BD359E65B316}">
      <dgm:prSet phldrT="[Text]" custT="1"/>
      <dgm:spPr/>
      <dgm:t>
        <a:bodyPr/>
        <a:lstStyle/>
        <a:p>
          <a:r>
            <a:rPr lang="en-US" sz="1600" b="1" dirty="0" smtClean="0"/>
            <a:t>Note Reflecting</a:t>
          </a:r>
          <a:endParaRPr lang="en-US" sz="1600" b="1" dirty="0"/>
        </a:p>
      </dgm:t>
    </dgm:pt>
    <dgm:pt modelId="{4FB3787A-8BA1-4D09-B411-8CA0DEB6D54A}" type="parTrans" cxnId="{516FF739-C534-4DA0-B899-FA4002537A8B}">
      <dgm:prSet/>
      <dgm:spPr/>
      <dgm:t>
        <a:bodyPr/>
        <a:lstStyle/>
        <a:p>
          <a:endParaRPr lang="en-US"/>
        </a:p>
      </dgm:t>
    </dgm:pt>
    <dgm:pt modelId="{B6899C5D-22A2-44DC-997A-E6CFE429D925}" type="sibTrans" cxnId="{516FF739-C534-4DA0-B899-FA4002537A8B}">
      <dgm:prSet/>
      <dgm:spPr/>
      <dgm:t>
        <a:bodyPr/>
        <a:lstStyle/>
        <a:p>
          <a:endParaRPr lang="en-US"/>
        </a:p>
      </dgm:t>
    </dgm:pt>
    <dgm:pt modelId="{1B6E7AFB-B1EB-41C3-9337-2CCD941029E2}">
      <dgm:prSet phldrT="[Text]"/>
      <dgm:spPr/>
      <dgm:t>
        <a:bodyPr/>
        <a:lstStyle/>
        <a:p>
          <a:endParaRPr lang="en-US"/>
        </a:p>
      </dgm:t>
    </dgm:pt>
    <dgm:pt modelId="{33A1BA32-2701-4598-9C25-9C595961E059}" type="parTrans" cxnId="{0D1BE5C1-2017-4BE9-8A48-484215BB3CEB}">
      <dgm:prSet/>
      <dgm:spPr/>
      <dgm:t>
        <a:bodyPr/>
        <a:lstStyle/>
        <a:p>
          <a:endParaRPr lang="en-US"/>
        </a:p>
      </dgm:t>
    </dgm:pt>
    <dgm:pt modelId="{5498C4C5-A510-4444-AE0B-386C1DBA12FC}" type="sibTrans" cxnId="{0D1BE5C1-2017-4BE9-8A48-484215BB3CEB}">
      <dgm:prSet/>
      <dgm:spPr/>
      <dgm:t>
        <a:bodyPr/>
        <a:lstStyle/>
        <a:p>
          <a:endParaRPr lang="en-US"/>
        </a:p>
      </dgm:t>
    </dgm:pt>
    <dgm:pt modelId="{6B1FC426-B5D5-41E4-83DF-6D6430BA55DE}" type="pres">
      <dgm:prSet presAssocID="{6B7139D5-A10E-420E-A0D6-7A4340C9EE26}" presName="Name0" presStyleCnt="0">
        <dgm:presLayoutVars>
          <dgm:chMax val="1"/>
          <dgm:dir/>
          <dgm:animLvl val="ctr"/>
          <dgm:resizeHandles val="exact"/>
        </dgm:presLayoutVars>
      </dgm:prSet>
      <dgm:spPr/>
    </dgm:pt>
    <dgm:pt modelId="{0B30945B-1242-423B-976F-B3E719915FF8}" type="pres">
      <dgm:prSet presAssocID="{F4CD75D6-2E60-4E36-9207-50365C613209}" presName="centerShape" presStyleLbl="node0" presStyleIdx="0" presStyleCnt="1"/>
      <dgm:spPr/>
    </dgm:pt>
    <dgm:pt modelId="{80D45D8B-956F-4B58-A176-533B81074FDB}" type="pres">
      <dgm:prSet presAssocID="{62B0F9E0-6DA3-43CC-8A59-48687DCD9297}" presName="node" presStyleLbl="node1" presStyleIdx="0" presStyleCnt="4">
        <dgm:presLayoutVars>
          <dgm:bulletEnabled val="1"/>
        </dgm:presLayoutVars>
      </dgm:prSet>
      <dgm:spPr/>
    </dgm:pt>
    <dgm:pt modelId="{F42E3F63-2728-49C2-93F0-C5AD879F1134}" type="pres">
      <dgm:prSet presAssocID="{62B0F9E0-6DA3-43CC-8A59-48687DCD9297}" presName="dummy" presStyleCnt="0"/>
      <dgm:spPr/>
    </dgm:pt>
    <dgm:pt modelId="{1C12F488-F77C-4256-9EF9-744164C7A1AD}" type="pres">
      <dgm:prSet presAssocID="{CCFD701C-05F8-4C11-884E-CA1984AA0A7E}" presName="sibTrans" presStyleLbl="sibTrans2D1" presStyleIdx="0" presStyleCnt="4"/>
      <dgm:spPr/>
    </dgm:pt>
    <dgm:pt modelId="{C9655597-D69A-4284-8ADD-26E3D32A0F48}" type="pres">
      <dgm:prSet presAssocID="{E5811CC8-5B6D-4094-ABAA-BA478DC48669}" presName="node" presStyleLbl="node1" presStyleIdx="1" presStyleCnt="4">
        <dgm:presLayoutVars>
          <dgm:bulletEnabled val="1"/>
        </dgm:presLayoutVars>
      </dgm:prSet>
      <dgm:spPr/>
    </dgm:pt>
    <dgm:pt modelId="{6E19CC85-3C01-415B-9538-ED99A8417768}" type="pres">
      <dgm:prSet presAssocID="{E5811CC8-5B6D-4094-ABAA-BA478DC48669}" presName="dummy" presStyleCnt="0"/>
      <dgm:spPr/>
    </dgm:pt>
    <dgm:pt modelId="{B2865D30-D395-41DE-9586-CC71923C857D}" type="pres">
      <dgm:prSet presAssocID="{89CAB49E-BAF1-416C-9F07-3E0BFA520319}" presName="sibTrans" presStyleLbl="sibTrans2D1" presStyleIdx="1" presStyleCnt="4" custLinFactNeighborX="-255" custRadScaleRad="211606"/>
      <dgm:spPr/>
    </dgm:pt>
    <dgm:pt modelId="{9281E253-8CC8-48BE-9841-300877A537BD}" type="pres">
      <dgm:prSet presAssocID="{5C822FA2-654B-48C9-BE2F-1DB34B323E61}" presName="node" presStyleLbl="node1" presStyleIdx="2" presStyleCnt="4">
        <dgm:presLayoutVars>
          <dgm:bulletEnabled val="1"/>
        </dgm:presLayoutVars>
      </dgm:prSet>
      <dgm:spPr/>
    </dgm:pt>
    <dgm:pt modelId="{4090B9A6-8D8E-4509-AB49-9177EBD6735C}" type="pres">
      <dgm:prSet presAssocID="{5C822FA2-654B-48C9-BE2F-1DB34B323E61}" presName="dummy" presStyleCnt="0"/>
      <dgm:spPr/>
    </dgm:pt>
    <dgm:pt modelId="{528A66CD-E762-47C2-A68A-BE901753BEBC}" type="pres">
      <dgm:prSet presAssocID="{E2A6471D-D514-4D7E-ACEA-DB3001BF6C96}" presName="sibTrans" presStyleLbl="sibTrans2D1" presStyleIdx="2" presStyleCnt="4"/>
      <dgm:spPr/>
    </dgm:pt>
    <dgm:pt modelId="{78D45234-7DA4-4D14-B0E9-83AB9685E549}" type="pres">
      <dgm:prSet presAssocID="{BCC36E00-6CB1-4488-B057-BD359E65B316}" presName="node" presStyleLbl="node1" presStyleIdx="3" presStyleCnt="4">
        <dgm:presLayoutVars>
          <dgm:bulletEnabled val="1"/>
        </dgm:presLayoutVars>
      </dgm:prSet>
      <dgm:spPr/>
    </dgm:pt>
    <dgm:pt modelId="{0773EDDE-86FA-4745-91C7-B48B1FF94B98}" type="pres">
      <dgm:prSet presAssocID="{BCC36E00-6CB1-4488-B057-BD359E65B316}" presName="dummy" presStyleCnt="0"/>
      <dgm:spPr/>
    </dgm:pt>
    <dgm:pt modelId="{16B238DC-ACFC-4852-8FCC-72BF674204EF}" type="pres">
      <dgm:prSet presAssocID="{B6899C5D-22A2-44DC-997A-E6CFE429D925}" presName="sibTrans" presStyleLbl="sibTrans2D1" presStyleIdx="3" presStyleCnt="4"/>
      <dgm:spPr/>
    </dgm:pt>
  </dgm:ptLst>
  <dgm:cxnLst>
    <dgm:cxn modelId="{11E68AFD-5A7B-414A-9132-B51ACB3D6F08}" type="presOf" srcId="{89CAB49E-BAF1-416C-9F07-3E0BFA520319}" destId="{B2865D30-D395-41DE-9586-CC71923C857D}" srcOrd="0" destOrd="0" presId="urn:microsoft.com/office/officeart/2005/8/layout/radial6"/>
    <dgm:cxn modelId="{A1549D2C-8B86-41F7-8BBC-33EE7E8ECBB4}" srcId="{F4CD75D6-2E60-4E36-9207-50365C613209}" destId="{5C822FA2-654B-48C9-BE2F-1DB34B323E61}" srcOrd="2" destOrd="0" parTransId="{22063DD4-4097-4CCF-9C8A-26077AAAF3F3}" sibTransId="{E2A6471D-D514-4D7E-ACEA-DB3001BF6C96}"/>
    <dgm:cxn modelId="{A93529C0-75A3-4898-9395-63E464FDDC46}" type="presOf" srcId="{CCFD701C-05F8-4C11-884E-CA1984AA0A7E}" destId="{1C12F488-F77C-4256-9EF9-744164C7A1AD}" srcOrd="0" destOrd="0" presId="urn:microsoft.com/office/officeart/2005/8/layout/radial6"/>
    <dgm:cxn modelId="{CF1D1FB1-E069-4147-B5CE-74BBCCA20C81}" type="presOf" srcId="{F4CD75D6-2E60-4E36-9207-50365C613209}" destId="{0B30945B-1242-423B-976F-B3E719915FF8}" srcOrd="0" destOrd="0" presId="urn:microsoft.com/office/officeart/2005/8/layout/radial6"/>
    <dgm:cxn modelId="{0D1BE5C1-2017-4BE9-8A48-484215BB3CEB}" srcId="{6B7139D5-A10E-420E-A0D6-7A4340C9EE26}" destId="{1B6E7AFB-B1EB-41C3-9337-2CCD941029E2}" srcOrd="1" destOrd="0" parTransId="{33A1BA32-2701-4598-9C25-9C595961E059}" sibTransId="{5498C4C5-A510-4444-AE0B-386C1DBA12FC}"/>
    <dgm:cxn modelId="{A6BBE8DB-11BA-4232-A4AB-B55952B8291F}" srcId="{F4CD75D6-2E60-4E36-9207-50365C613209}" destId="{E5811CC8-5B6D-4094-ABAA-BA478DC48669}" srcOrd="1" destOrd="0" parTransId="{AE46D27D-ACE7-4047-B3DF-361E91E34858}" sibTransId="{89CAB49E-BAF1-416C-9F07-3E0BFA520319}"/>
    <dgm:cxn modelId="{E2D41E9E-6B5D-4A3B-A2CA-18A06D473A9A}" srcId="{6B7139D5-A10E-420E-A0D6-7A4340C9EE26}" destId="{F4CD75D6-2E60-4E36-9207-50365C613209}" srcOrd="0" destOrd="0" parTransId="{0ED5F8D6-441D-4FC8-B413-5B6CC5168DCC}" sibTransId="{F61FD19B-A51E-42EF-90BD-F8CD2F9555E0}"/>
    <dgm:cxn modelId="{AD7F2820-1E64-46A0-B39E-736109CE5507}" type="presOf" srcId="{E2A6471D-D514-4D7E-ACEA-DB3001BF6C96}" destId="{528A66CD-E762-47C2-A68A-BE901753BEBC}" srcOrd="0" destOrd="0" presId="urn:microsoft.com/office/officeart/2005/8/layout/radial6"/>
    <dgm:cxn modelId="{A0A6FD4A-3025-4A8A-98C1-AE106CE42591}" type="presOf" srcId="{5C822FA2-654B-48C9-BE2F-1DB34B323E61}" destId="{9281E253-8CC8-48BE-9841-300877A537BD}" srcOrd="0" destOrd="0" presId="urn:microsoft.com/office/officeart/2005/8/layout/radial6"/>
    <dgm:cxn modelId="{516FF739-C534-4DA0-B899-FA4002537A8B}" srcId="{F4CD75D6-2E60-4E36-9207-50365C613209}" destId="{BCC36E00-6CB1-4488-B057-BD359E65B316}" srcOrd="3" destOrd="0" parTransId="{4FB3787A-8BA1-4D09-B411-8CA0DEB6D54A}" sibTransId="{B6899C5D-22A2-44DC-997A-E6CFE429D925}"/>
    <dgm:cxn modelId="{2D64A34E-152D-4846-A9F0-B007D274E0A6}" type="presOf" srcId="{6B7139D5-A10E-420E-A0D6-7A4340C9EE26}" destId="{6B1FC426-B5D5-41E4-83DF-6D6430BA55DE}" srcOrd="0" destOrd="0" presId="urn:microsoft.com/office/officeart/2005/8/layout/radial6"/>
    <dgm:cxn modelId="{C029D436-0ACD-4FF8-B0C4-547B33918F1C}" srcId="{F4CD75D6-2E60-4E36-9207-50365C613209}" destId="{62B0F9E0-6DA3-43CC-8A59-48687DCD9297}" srcOrd="0" destOrd="0" parTransId="{AAF577C6-7409-4120-8B85-D55B59FED30B}" sibTransId="{CCFD701C-05F8-4C11-884E-CA1984AA0A7E}"/>
    <dgm:cxn modelId="{EC805914-7792-4C77-80DE-EE642A734017}" type="presOf" srcId="{E5811CC8-5B6D-4094-ABAA-BA478DC48669}" destId="{C9655597-D69A-4284-8ADD-26E3D32A0F48}" srcOrd="0" destOrd="0" presId="urn:microsoft.com/office/officeart/2005/8/layout/radial6"/>
    <dgm:cxn modelId="{42F37BDD-E026-4AAA-B5C9-1DCA64A06B6E}" type="presOf" srcId="{BCC36E00-6CB1-4488-B057-BD359E65B316}" destId="{78D45234-7DA4-4D14-B0E9-83AB9685E549}" srcOrd="0" destOrd="0" presId="urn:microsoft.com/office/officeart/2005/8/layout/radial6"/>
    <dgm:cxn modelId="{13B12D4B-5B79-4811-B233-10E5DA80D479}" type="presOf" srcId="{B6899C5D-22A2-44DC-997A-E6CFE429D925}" destId="{16B238DC-ACFC-4852-8FCC-72BF674204EF}" srcOrd="0" destOrd="0" presId="urn:microsoft.com/office/officeart/2005/8/layout/radial6"/>
    <dgm:cxn modelId="{880D5A37-C665-4D3E-8C96-E9C076723407}" type="presOf" srcId="{62B0F9E0-6DA3-43CC-8A59-48687DCD9297}" destId="{80D45D8B-956F-4B58-A176-533B81074FDB}" srcOrd="0" destOrd="0" presId="urn:microsoft.com/office/officeart/2005/8/layout/radial6"/>
    <dgm:cxn modelId="{C95BF1A3-C231-4B91-B5F1-D13B0542A4B0}" type="presParOf" srcId="{6B1FC426-B5D5-41E4-83DF-6D6430BA55DE}" destId="{0B30945B-1242-423B-976F-B3E719915FF8}" srcOrd="0" destOrd="0" presId="urn:microsoft.com/office/officeart/2005/8/layout/radial6"/>
    <dgm:cxn modelId="{D4AECD8F-44C0-4D63-B620-FB624ED32372}" type="presParOf" srcId="{6B1FC426-B5D5-41E4-83DF-6D6430BA55DE}" destId="{80D45D8B-956F-4B58-A176-533B81074FDB}" srcOrd="1" destOrd="0" presId="urn:microsoft.com/office/officeart/2005/8/layout/radial6"/>
    <dgm:cxn modelId="{D67DBAF3-5617-41F7-9078-00F6A838CDC1}" type="presParOf" srcId="{6B1FC426-B5D5-41E4-83DF-6D6430BA55DE}" destId="{F42E3F63-2728-49C2-93F0-C5AD879F1134}" srcOrd="2" destOrd="0" presId="urn:microsoft.com/office/officeart/2005/8/layout/radial6"/>
    <dgm:cxn modelId="{2865397A-0C1C-4A28-9A2C-6B83C0C54E05}" type="presParOf" srcId="{6B1FC426-B5D5-41E4-83DF-6D6430BA55DE}" destId="{1C12F488-F77C-4256-9EF9-744164C7A1AD}" srcOrd="3" destOrd="0" presId="urn:microsoft.com/office/officeart/2005/8/layout/radial6"/>
    <dgm:cxn modelId="{3916F552-C462-4952-A347-88A05E7C113B}" type="presParOf" srcId="{6B1FC426-B5D5-41E4-83DF-6D6430BA55DE}" destId="{C9655597-D69A-4284-8ADD-26E3D32A0F48}" srcOrd="4" destOrd="0" presId="urn:microsoft.com/office/officeart/2005/8/layout/radial6"/>
    <dgm:cxn modelId="{96D4B4FB-4E73-4D7F-AD77-BD5F8B09FF81}" type="presParOf" srcId="{6B1FC426-B5D5-41E4-83DF-6D6430BA55DE}" destId="{6E19CC85-3C01-415B-9538-ED99A8417768}" srcOrd="5" destOrd="0" presId="urn:microsoft.com/office/officeart/2005/8/layout/radial6"/>
    <dgm:cxn modelId="{6595AD8C-DA22-4BA0-BD55-080EDA26B6DD}" type="presParOf" srcId="{6B1FC426-B5D5-41E4-83DF-6D6430BA55DE}" destId="{B2865D30-D395-41DE-9586-CC71923C857D}" srcOrd="6" destOrd="0" presId="urn:microsoft.com/office/officeart/2005/8/layout/radial6"/>
    <dgm:cxn modelId="{137A4192-73D6-41DD-A9BA-E58E253213D9}" type="presParOf" srcId="{6B1FC426-B5D5-41E4-83DF-6D6430BA55DE}" destId="{9281E253-8CC8-48BE-9841-300877A537BD}" srcOrd="7" destOrd="0" presId="urn:microsoft.com/office/officeart/2005/8/layout/radial6"/>
    <dgm:cxn modelId="{39C6A81C-C597-4673-AD23-234D7C754424}" type="presParOf" srcId="{6B1FC426-B5D5-41E4-83DF-6D6430BA55DE}" destId="{4090B9A6-8D8E-4509-AB49-9177EBD6735C}" srcOrd="8" destOrd="0" presId="urn:microsoft.com/office/officeart/2005/8/layout/radial6"/>
    <dgm:cxn modelId="{26D16189-8480-4EA3-B063-A7D10902CFC2}" type="presParOf" srcId="{6B1FC426-B5D5-41E4-83DF-6D6430BA55DE}" destId="{528A66CD-E762-47C2-A68A-BE901753BEBC}" srcOrd="9" destOrd="0" presId="urn:microsoft.com/office/officeart/2005/8/layout/radial6"/>
    <dgm:cxn modelId="{479889D7-0D61-44BC-A782-EA46AB53543C}" type="presParOf" srcId="{6B1FC426-B5D5-41E4-83DF-6D6430BA55DE}" destId="{78D45234-7DA4-4D14-B0E9-83AB9685E549}" srcOrd="10" destOrd="0" presId="urn:microsoft.com/office/officeart/2005/8/layout/radial6"/>
    <dgm:cxn modelId="{901DC188-5405-4D21-8CBC-6DDEBDF5117D}" type="presParOf" srcId="{6B1FC426-B5D5-41E4-83DF-6D6430BA55DE}" destId="{0773EDDE-86FA-4745-91C7-B48B1FF94B98}" srcOrd="11" destOrd="0" presId="urn:microsoft.com/office/officeart/2005/8/layout/radial6"/>
    <dgm:cxn modelId="{6C4A5435-F151-4ECB-B4B3-70BC100FA398}" type="presParOf" srcId="{6B1FC426-B5D5-41E4-83DF-6D6430BA55DE}" destId="{16B238DC-ACFC-4852-8FCC-72BF674204EF}"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7139D5-A10E-420E-A0D6-7A4340C9EE26}" type="doc">
      <dgm:prSet loTypeId="urn:microsoft.com/office/officeart/2005/8/layout/radial6" loCatId="cycle" qsTypeId="urn:microsoft.com/office/officeart/2005/8/quickstyle/simple4" qsCatId="simple" csTypeId="urn:microsoft.com/office/officeart/2005/8/colors/colorful1" csCatId="colorful" phldr="1"/>
      <dgm:spPr/>
      <dgm:t>
        <a:bodyPr/>
        <a:lstStyle/>
        <a:p>
          <a:endParaRPr lang="en-US"/>
        </a:p>
      </dgm:t>
    </dgm:pt>
    <dgm:pt modelId="{F4CD75D6-2E60-4E36-9207-50365C613209}">
      <dgm:prSet phldrT="[Text]"/>
      <dgm:spPr/>
      <dgm:t>
        <a:bodyPr/>
        <a:lstStyle/>
        <a:p>
          <a:r>
            <a:rPr lang="en-US" dirty="0" smtClean="0"/>
            <a:t>Four Areas of Effective Note Taking</a:t>
          </a:r>
          <a:endParaRPr lang="en-US" dirty="0"/>
        </a:p>
      </dgm:t>
    </dgm:pt>
    <dgm:pt modelId="{0ED5F8D6-441D-4FC8-B413-5B6CC5168DCC}" type="parTrans" cxnId="{E2D41E9E-6B5D-4A3B-A2CA-18A06D473A9A}">
      <dgm:prSet/>
      <dgm:spPr/>
      <dgm:t>
        <a:bodyPr/>
        <a:lstStyle/>
        <a:p>
          <a:endParaRPr lang="en-US"/>
        </a:p>
      </dgm:t>
    </dgm:pt>
    <dgm:pt modelId="{F61FD19B-A51E-42EF-90BD-F8CD2F9555E0}" type="sibTrans" cxnId="{E2D41E9E-6B5D-4A3B-A2CA-18A06D473A9A}">
      <dgm:prSet/>
      <dgm:spPr/>
      <dgm:t>
        <a:bodyPr/>
        <a:lstStyle/>
        <a:p>
          <a:endParaRPr lang="en-US"/>
        </a:p>
      </dgm:t>
    </dgm:pt>
    <dgm:pt modelId="{62B0F9E0-6DA3-43CC-8A59-48687DCD9297}">
      <dgm:prSet phldrT="[Text]" custT="1"/>
      <dgm:spPr/>
      <dgm:t>
        <a:bodyPr/>
        <a:lstStyle/>
        <a:p>
          <a:r>
            <a:rPr lang="en-US" sz="2000" b="1" dirty="0" smtClean="0"/>
            <a:t>Note Taking</a:t>
          </a:r>
          <a:endParaRPr lang="en-US" sz="2000" b="1" dirty="0"/>
        </a:p>
      </dgm:t>
    </dgm:pt>
    <dgm:pt modelId="{AAF577C6-7409-4120-8B85-D55B59FED30B}" type="parTrans" cxnId="{C029D436-0ACD-4FF8-B0C4-547B33918F1C}">
      <dgm:prSet/>
      <dgm:spPr/>
      <dgm:t>
        <a:bodyPr/>
        <a:lstStyle/>
        <a:p>
          <a:endParaRPr lang="en-US"/>
        </a:p>
      </dgm:t>
    </dgm:pt>
    <dgm:pt modelId="{CCFD701C-05F8-4C11-884E-CA1984AA0A7E}" type="sibTrans" cxnId="{C029D436-0ACD-4FF8-B0C4-547B33918F1C}">
      <dgm:prSet/>
      <dgm:spPr/>
      <dgm:t>
        <a:bodyPr/>
        <a:lstStyle/>
        <a:p>
          <a:endParaRPr lang="en-US"/>
        </a:p>
      </dgm:t>
    </dgm:pt>
    <dgm:pt modelId="{E5811CC8-5B6D-4094-ABAA-BA478DC48669}">
      <dgm:prSet phldrT="[Text]" custT="1"/>
      <dgm:spPr/>
      <dgm:t>
        <a:bodyPr/>
        <a:lstStyle/>
        <a:p>
          <a:r>
            <a:rPr lang="en-US" sz="2000" b="1" dirty="0" smtClean="0"/>
            <a:t>Note Making</a:t>
          </a:r>
          <a:endParaRPr lang="en-US" sz="2000" b="1" dirty="0"/>
        </a:p>
      </dgm:t>
    </dgm:pt>
    <dgm:pt modelId="{AE46D27D-ACE7-4047-B3DF-361E91E34858}" type="parTrans" cxnId="{A6BBE8DB-11BA-4232-A4AB-B55952B8291F}">
      <dgm:prSet/>
      <dgm:spPr/>
      <dgm:t>
        <a:bodyPr/>
        <a:lstStyle/>
        <a:p>
          <a:endParaRPr lang="en-US"/>
        </a:p>
      </dgm:t>
    </dgm:pt>
    <dgm:pt modelId="{89CAB49E-BAF1-416C-9F07-3E0BFA520319}" type="sibTrans" cxnId="{A6BBE8DB-11BA-4232-A4AB-B55952B8291F}">
      <dgm:prSet/>
      <dgm:spPr/>
      <dgm:t>
        <a:bodyPr/>
        <a:lstStyle/>
        <a:p>
          <a:endParaRPr lang="en-US"/>
        </a:p>
      </dgm:t>
    </dgm:pt>
    <dgm:pt modelId="{5C822FA2-654B-48C9-BE2F-1DB34B323E61}">
      <dgm:prSet phldrT="[Text]" custT="1"/>
      <dgm:spPr/>
      <dgm:t>
        <a:bodyPr/>
        <a:lstStyle/>
        <a:p>
          <a:r>
            <a:rPr lang="en-US" sz="1600" b="1" dirty="0" smtClean="0"/>
            <a:t>Note Interacting</a:t>
          </a:r>
          <a:endParaRPr lang="en-US" sz="1600" b="1" dirty="0"/>
        </a:p>
      </dgm:t>
    </dgm:pt>
    <dgm:pt modelId="{22063DD4-4097-4CCF-9C8A-26077AAAF3F3}" type="parTrans" cxnId="{A1549D2C-8B86-41F7-8BBC-33EE7E8ECBB4}">
      <dgm:prSet/>
      <dgm:spPr/>
      <dgm:t>
        <a:bodyPr/>
        <a:lstStyle/>
        <a:p>
          <a:endParaRPr lang="en-US"/>
        </a:p>
      </dgm:t>
    </dgm:pt>
    <dgm:pt modelId="{E2A6471D-D514-4D7E-ACEA-DB3001BF6C96}" type="sibTrans" cxnId="{A1549D2C-8B86-41F7-8BBC-33EE7E8ECBB4}">
      <dgm:prSet/>
      <dgm:spPr/>
      <dgm:t>
        <a:bodyPr/>
        <a:lstStyle/>
        <a:p>
          <a:endParaRPr lang="en-US"/>
        </a:p>
      </dgm:t>
    </dgm:pt>
    <dgm:pt modelId="{BCC36E00-6CB1-4488-B057-BD359E65B316}">
      <dgm:prSet phldrT="[Text]" custT="1"/>
      <dgm:spPr/>
      <dgm:t>
        <a:bodyPr/>
        <a:lstStyle/>
        <a:p>
          <a:r>
            <a:rPr lang="en-US" sz="1600" b="1" dirty="0" smtClean="0"/>
            <a:t>Note Reflecting</a:t>
          </a:r>
          <a:endParaRPr lang="en-US" sz="1600" b="1" dirty="0"/>
        </a:p>
      </dgm:t>
    </dgm:pt>
    <dgm:pt modelId="{4FB3787A-8BA1-4D09-B411-8CA0DEB6D54A}" type="parTrans" cxnId="{516FF739-C534-4DA0-B899-FA4002537A8B}">
      <dgm:prSet/>
      <dgm:spPr/>
      <dgm:t>
        <a:bodyPr/>
        <a:lstStyle/>
        <a:p>
          <a:endParaRPr lang="en-US"/>
        </a:p>
      </dgm:t>
    </dgm:pt>
    <dgm:pt modelId="{B6899C5D-22A2-44DC-997A-E6CFE429D925}" type="sibTrans" cxnId="{516FF739-C534-4DA0-B899-FA4002537A8B}">
      <dgm:prSet/>
      <dgm:spPr/>
      <dgm:t>
        <a:bodyPr/>
        <a:lstStyle/>
        <a:p>
          <a:endParaRPr lang="en-US"/>
        </a:p>
      </dgm:t>
    </dgm:pt>
    <dgm:pt modelId="{6B1FC426-B5D5-41E4-83DF-6D6430BA55DE}" type="pres">
      <dgm:prSet presAssocID="{6B7139D5-A10E-420E-A0D6-7A4340C9EE26}" presName="Name0" presStyleCnt="0">
        <dgm:presLayoutVars>
          <dgm:chMax val="1"/>
          <dgm:dir/>
          <dgm:animLvl val="ctr"/>
          <dgm:resizeHandles val="exact"/>
        </dgm:presLayoutVars>
      </dgm:prSet>
      <dgm:spPr/>
    </dgm:pt>
    <dgm:pt modelId="{0B30945B-1242-423B-976F-B3E719915FF8}" type="pres">
      <dgm:prSet presAssocID="{F4CD75D6-2E60-4E36-9207-50365C613209}" presName="centerShape" presStyleLbl="node0" presStyleIdx="0" presStyleCnt="1"/>
      <dgm:spPr/>
    </dgm:pt>
    <dgm:pt modelId="{80D45D8B-956F-4B58-A176-533B81074FDB}" type="pres">
      <dgm:prSet presAssocID="{62B0F9E0-6DA3-43CC-8A59-48687DCD9297}" presName="node" presStyleLbl="node1" presStyleIdx="0" presStyleCnt="4">
        <dgm:presLayoutVars>
          <dgm:bulletEnabled val="1"/>
        </dgm:presLayoutVars>
      </dgm:prSet>
      <dgm:spPr/>
    </dgm:pt>
    <dgm:pt modelId="{F42E3F63-2728-49C2-93F0-C5AD879F1134}" type="pres">
      <dgm:prSet presAssocID="{62B0F9E0-6DA3-43CC-8A59-48687DCD9297}" presName="dummy" presStyleCnt="0"/>
      <dgm:spPr/>
    </dgm:pt>
    <dgm:pt modelId="{1C12F488-F77C-4256-9EF9-744164C7A1AD}" type="pres">
      <dgm:prSet presAssocID="{CCFD701C-05F8-4C11-884E-CA1984AA0A7E}" presName="sibTrans" presStyleLbl="sibTrans2D1" presStyleIdx="0" presStyleCnt="4"/>
      <dgm:spPr/>
    </dgm:pt>
    <dgm:pt modelId="{C9655597-D69A-4284-8ADD-26E3D32A0F48}" type="pres">
      <dgm:prSet presAssocID="{E5811CC8-5B6D-4094-ABAA-BA478DC48669}" presName="node" presStyleLbl="node1" presStyleIdx="1" presStyleCnt="4">
        <dgm:presLayoutVars>
          <dgm:bulletEnabled val="1"/>
        </dgm:presLayoutVars>
      </dgm:prSet>
      <dgm:spPr/>
    </dgm:pt>
    <dgm:pt modelId="{6E19CC85-3C01-415B-9538-ED99A8417768}" type="pres">
      <dgm:prSet presAssocID="{E5811CC8-5B6D-4094-ABAA-BA478DC48669}" presName="dummy" presStyleCnt="0"/>
      <dgm:spPr/>
    </dgm:pt>
    <dgm:pt modelId="{B2865D30-D395-41DE-9586-CC71923C857D}" type="pres">
      <dgm:prSet presAssocID="{89CAB49E-BAF1-416C-9F07-3E0BFA520319}" presName="sibTrans" presStyleLbl="sibTrans2D1" presStyleIdx="1" presStyleCnt="4" custLinFactNeighborX="-255" custRadScaleRad="211606"/>
      <dgm:spPr/>
    </dgm:pt>
    <dgm:pt modelId="{9281E253-8CC8-48BE-9841-300877A537BD}" type="pres">
      <dgm:prSet presAssocID="{5C822FA2-654B-48C9-BE2F-1DB34B323E61}" presName="node" presStyleLbl="node1" presStyleIdx="2" presStyleCnt="4">
        <dgm:presLayoutVars>
          <dgm:bulletEnabled val="1"/>
        </dgm:presLayoutVars>
      </dgm:prSet>
      <dgm:spPr/>
    </dgm:pt>
    <dgm:pt modelId="{4090B9A6-8D8E-4509-AB49-9177EBD6735C}" type="pres">
      <dgm:prSet presAssocID="{5C822FA2-654B-48C9-BE2F-1DB34B323E61}" presName="dummy" presStyleCnt="0"/>
      <dgm:spPr/>
    </dgm:pt>
    <dgm:pt modelId="{528A66CD-E762-47C2-A68A-BE901753BEBC}" type="pres">
      <dgm:prSet presAssocID="{E2A6471D-D514-4D7E-ACEA-DB3001BF6C96}" presName="sibTrans" presStyleLbl="sibTrans2D1" presStyleIdx="2" presStyleCnt="4"/>
      <dgm:spPr/>
    </dgm:pt>
    <dgm:pt modelId="{78D45234-7DA4-4D14-B0E9-83AB9685E549}" type="pres">
      <dgm:prSet presAssocID="{BCC36E00-6CB1-4488-B057-BD359E65B316}" presName="node" presStyleLbl="node1" presStyleIdx="3" presStyleCnt="4">
        <dgm:presLayoutVars>
          <dgm:bulletEnabled val="1"/>
        </dgm:presLayoutVars>
      </dgm:prSet>
      <dgm:spPr/>
    </dgm:pt>
    <dgm:pt modelId="{0773EDDE-86FA-4745-91C7-B48B1FF94B98}" type="pres">
      <dgm:prSet presAssocID="{BCC36E00-6CB1-4488-B057-BD359E65B316}" presName="dummy" presStyleCnt="0"/>
      <dgm:spPr/>
    </dgm:pt>
    <dgm:pt modelId="{16B238DC-ACFC-4852-8FCC-72BF674204EF}" type="pres">
      <dgm:prSet presAssocID="{B6899C5D-22A2-44DC-997A-E6CFE429D925}" presName="sibTrans" presStyleLbl="sibTrans2D1" presStyleIdx="3" presStyleCnt="4"/>
      <dgm:spPr/>
    </dgm:pt>
  </dgm:ptLst>
  <dgm:cxnLst>
    <dgm:cxn modelId="{516FF739-C534-4DA0-B899-FA4002537A8B}" srcId="{F4CD75D6-2E60-4E36-9207-50365C613209}" destId="{BCC36E00-6CB1-4488-B057-BD359E65B316}" srcOrd="3" destOrd="0" parTransId="{4FB3787A-8BA1-4D09-B411-8CA0DEB6D54A}" sibTransId="{B6899C5D-22A2-44DC-997A-E6CFE429D925}"/>
    <dgm:cxn modelId="{DFD9CC7C-DA5E-40E9-B713-4CCC6E66D40B}" type="presOf" srcId="{BCC36E00-6CB1-4488-B057-BD359E65B316}" destId="{78D45234-7DA4-4D14-B0E9-83AB9685E549}" srcOrd="0" destOrd="0" presId="urn:microsoft.com/office/officeart/2005/8/layout/radial6"/>
    <dgm:cxn modelId="{472B9CFC-486C-4BA9-9C5D-293AD5E2472C}" type="presOf" srcId="{E5811CC8-5B6D-4094-ABAA-BA478DC48669}" destId="{C9655597-D69A-4284-8ADD-26E3D32A0F48}" srcOrd="0" destOrd="0" presId="urn:microsoft.com/office/officeart/2005/8/layout/radial6"/>
    <dgm:cxn modelId="{31F955E5-E291-421D-96BC-39F2F519753F}" type="presOf" srcId="{F4CD75D6-2E60-4E36-9207-50365C613209}" destId="{0B30945B-1242-423B-976F-B3E719915FF8}" srcOrd="0" destOrd="0" presId="urn:microsoft.com/office/officeart/2005/8/layout/radial6"/>
    <dgm:cxn modelId="{C609938E-FE5B-446E-9C20-C31D81A1E2BE}" type="presOf" srcId="{5C822FA2-654B-48C9-BE2F-1DB34B323E61}" destId="{9281E253-8CC8-48BE-9841-300877A537BD}" srcOrd="0" destOrd="0" presId="urn:microsoft.com/office/officeart/2005/8/layout/radial6"/>
    <dgm:cxn modelId="{C029D436-0ACD-4FF8-B0C4-547B33918F1C}" srcId="{F4CD75D6-2E60-4E36-9207-50365C613209}" destId="{62B0F9E0-6DA3-43CC-8A59-48687DCD9297}" srcOrd="0" destOrd="0" parTransId="{AAF577C6-7409-4120-8B85-D55B59FED30B}" sibTransId="{CCFD701C-05F8-4C11-884E-CA1984AA0A7E}"/>
    <dgm:cxn modelId="{7A387D4E-8778-49DC-972B-50DB759EAB32}" type="presOf" srcId="{6B7139D5-A10E-420E-A0D6-7A4340C9EE26}" destId="{6B1FC426-B5D5-41E4-83DF-6D6430BA55DE}" srcOrd="0" destOrd="0" presId="urn:microsoft.com/office/officeart/2005/8/layout/radial6"/>
    <dgm:cxn modelId="{A1549D2C-8B86-41F7-8BBC-33EE7E8ECBB4}" srcId="{F4CD75D6-2E60-4E36-9207-50365C613209}" destId="{5C822FA2-654B-48C9-BE2F-1DB34B323E61}" srcOrd="2" destOrd="0" parTransId="{22063DD4-4097-4CCF-9C8A-26077AAAF3F3}" sibTransId="{E2A6471D-D514-4D7E-ACEA-DB3001BF6C96}"/>
    <dgm:cxn modelId="{F36E8042-FF1D-4D62-BA34-5924082B46D6}" type="presOf" srcId="{CCFD701C-05F8-4C11-884E-CA1984AA0A7E}" destId="{1C12F488-F77C-4256-9EF9-744164C7A1AD}" srcOrd="0" destOrd="0" presId="urn:microsoft.com/office/officeart/2005/8/layout/radial6"/>
    <dgm:cxn modelId="{A6AAB70C-0291-40E9-878A-38847859D6FD}" type="presOf" srcId="{89CAB49E-BAF1-416C-9F07-3E0BFA520319}" destId="{B2865D30-D395-41DE-9586-CC71923C857D}" srcOrd="0" destOrd="0" presId="urn:microsoft.com/office/officeart/2005/8/layout/radial6"/>
    <dgm:cxn modelId="{C8EBA043-EE0F-48A3-B9CA-648B402057AA}" type="presOf" srcId="{E2A6471D-D514-4D7E-ACEA-DB3001BF6C96}" destId="{528A66CD-E762-47C2-A68A-BE901753BEBC}" srcOrd="0" destOrd="0" presId="urn:microsoft.com/office/officeart/2005/8/layout/radial6"/>
    <dgm:cxn modelId="{A6BBE8DB-11BA-4232-A4AB-B55952B8291F}" srcId="{F4CD75D6-2E60-4E36-9207-50365C613209}" destId="{E5811CC8-5B6D-4094-ABAA-BA478DC48669}" srcOrd="1" destOrd="0" parTransId="{AE46D27D-ACE7-4047-B3DF-361E91E34858}" sibTransId="{89CAB49E-BAF1-416C-9F07-3E0BFA520319}"/>
    <dgm:cxn modelId="{4412BF4C-DDF7-4D42-96A3-D7BB1C77847F}" type="presOf" srcId="{B6899C5D-22A2-44DC-997A-E6CFE429D925}" destId="{16B238DC-ACFC-4852-8FCC-72BF674204EF}" srcOrd="0" destOrd="0" presId="urn:microsoft.com/office/officeart/2005/8/layout/radial6"/>
    <dgm:cxn modelId="{73B49A4B-D418-443F-82BC-D321615FD8C4}" type="presOf" srcId="{62B0F9E0-6DA3-43CC-8A59-48687DCD9297}" destId="{80D45D8B-956F-4B58-A176-533B81074FDB}" srcOrd="0" destOrd="0" presId="urn:microsoft.com/office/officeart/2005/8/layout/radial6"/>
    <dgm:cxn modelId="{E2D41E9E-6B5D-4A3B-A2CA-18A06D473A9A}" srcId="{6B7139D5-A10E-420E-A0D6-7A4340C9EE26}" destId="{F4CD75D6-2E60-4E36-9207-50365C613209}" srcOrd="0" destOrd="0" parTransId="{0ED5F8D6-441D-4FC8-B413-5B6CC5168DCC}" sibTransId="{F61FD19B-A51E-42EF-90BD-F8CD2F9555E0}"/>
    <dgm:cxn modelId="{1AAC613D-75A5-413F-A10E-8D05A34A3F6F}" type="presParOf" srcId="{6B1FC426-B5D5-41E4-83DF-6D6430BA55DE}" destId="{0B30945B-1242-423B-976F-B3E719915FF8}" srcOrd="0" destOrd="0" presId="urn:microsoft.com/office/officeart/2005/8/layout/radial6"/>
    <dgm:cxn modelId="{712645CB-97C9-4544-BAE4-68833E87AE95}" type="presParOf" srcId="{6B1FC426-B5D5-41E4-83DF-6D6430BA55DE}" destId="{80D45D8B-956F-4B58-A176-533B81074FDB}" srcOrd="1" destOrd="0" presId="urn:microsoft.com/office/officeart/2005/8/layout/radial6"/>
    <dgm:cxn modelId="{D965A3FF-CD2E-444F-8306-BDFD122305BE}" type="presParOf" srcId="{6B1FC426-B5D5-41E4-83DF-6D6430BA55DE}" destId="{F42E3F63-2728-49C2-93F0-C5AD879F1134}" srcOrd="2" destOrd="0" presId="urn:microsoft.com/office/officeart/2005/8/layout/radial6"/>
    <dgm:cxn modelId="{9A7923F7-8F2C-4330-A0B5-E15A8D128840}" type="presParOf" srcId="{6B1FC426-B5D5-41E4-83DF-6D6430BA55DE}" destId="{1C12F488-F77C-4256-9EF9-744164C7A1AD}" srcOrd="3" destOrd="0" presId="urn:microsoft.com/office/officeart/2005/8/layout/radial6"/>
    <dgm:cxn modelId="{E2B8F11E-9623-4BF7-A8DD-886A88722ED1}" type="presParOf" srcId="{6B1FC426-B5D5-41E4-83DF-6D6430BA55DE}" destId="{C9655597-D69A-4284-8ADD-26E3D32A0F48}" srcOrd="4" destOrd="0" presId="urn:microsoft.com/office/officeart/2005/8/layout/radial6"/>
    <dgm:cxn modelId="{04B54D84-1E9E-488E-872E-8E3EA140D088}" type="presParOf" srcId="{6B1FC426-B5D5-41E4-83DF-6D6430BA55DE}" destId="{6E19CC85-3C01-415B-9538-ED99A8417768}" srcOrd="5" destOrd="0" presId="urn:microsoft.com/office/officeart/2005/8/layout/radial6"/>
    <dgm:cxn modelId="{D2D6ABD5-B7B1-4C84-8DB6-217B4B4F6744}" type="presParOf" srcId="{6B1FC426-B5D5-41E4-83DF-6D6430BA55DE}" destId="{B2865D30-D395-41DE-9586-CC71923C857D}" srcOrd="6" destOrd="0" presId="urn:microsoft.com/office/officeart/2005/8/layout/radial6"/>
    <dgm:cxn modelId="{25AF018D-E22E-4B2F-9855-C669C199BE34}" type="presParOf" srcId="{6B1FC426-B5D5-41E4-83DF-6D6430BA55DE}" destId="{9281E253-8CC8-48BE-9841-300877A537BD}" srcOrd="7" destOrd="0" presId="urn:microsoft.com/office/officeart/2005/8/layout/radial6"/>
    <dgm:cxn modelId="{20924C1A-903C-41FD-90AC-A8698E7A3F45}" type="presParOf" srcId="{6B1FC426-B5D5-41E4-83DF-6D6430BA55DE}" destId="{4090B9A6-8D8E-4509-AB49-9177EBD6735C}" srcOrd="8" destOrd="0" presId="urn:microsoft.com/office/officeart/2005/8/layout/radial6"/>
    <dgm:cxn modelId="{E33E7B33-4550-4504-80B0-BA96371E9042}" type="presParOf" srcId="{6B1FC426-B5D5-41E4-83DF-6D6430BA55DE}" destId="{528A66CD-E762-47C2-A68A-BE901753BEBC}" srcOrd="9" destOrd="0" presId="urn:microsoft.com/office/officeart/2005/8/layout/radial6"/>
    <dgm:cxn modelId="{BA4CF420-D6A5-4A25-9742-7E6AA691151A}" type="presParOf" srcId="{6B1FC426-B5D5-41E4-83DF-6D6430BA55DE}" destId="{78D45234-7DA4-4D14-B0E9-83AB9685E549}" srcOrd="10" destOrd="0" presId="urn:microsoft.com/office/officeart/2005/8/layout/radial6"/>
    <dgm:cxn modelId="{1A20227A-C352-4F70-9F4B-0FC2332F6D55}" type="presParOf" srcId="{6B1FC426-B5D5-41E4-83DF-6D6430BA55DE}" destId="{0773EDDE-86FA-4745-91C7-B48B1FF94B98}" srcOrd="11" destOrd="0" presId="urn:microsoft.com/office/officeart/2005/8/layout/radial6"/>
    <dgm:cxn modelId="{3765E0A9-3CB3-41EF-B635-DEB77FFA2497}" type="presParOf" srcId="{6B1FC426-B5D5-41E4-83DF-6D6430BA55DE}" destId="{16B238DC-ACFC-4852-8FCC-72BF674204EF}"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B238DC-ACFC-4852-8FCC-72BF674204EF}">
      <dsp:nvSpPr>
        <dsp:cNvPr id="0" name=""/>
        <dsp:cNvSpPr/>
      </dsp:nvSpPr>
      <dsp:spPr>
        <a:xfrm>
          <a:off x="2197700" y="711800"/>
          <a:ext cx="4748598" cy="4748598"/>
        </a:xfrm>
        <a:prstGeom prst="blockArc">
          <a:avLst>
            <a:gd name="adj1" fmla="val 10800000"/>
            <a:gd name="adj2" fmla="val 16200000"/>
            <a:gd name="adj3" fmla="val 4644"/>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528A66CD-E762-47C2-A68A-BE901753BEBC}">
      <dsp:nvSpPr>
        <dsp:cNvPr id="0" name=""/>
        <dsp:cNvSpPr/>
      </dsp:nvSpPr>
      <dsp:spPr>
        <a:xfrm>
          <a:off x="2197700" y="711800"/>
          <a:ext cx="4748598" cy="4748598"/>
        </a:xfrm>
        <a:prstGeom prst="blockArc">
          <a:avLst>
            <a:gd name="adj1" fmla="val 5400000"/>
            <a:gd name="adj2" fmla="val 10800000"/>
            <a:gd name="adj3" fmla="val 4644"/>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2865D30-D395-41DE-9586-CC71923C857D}">
      <dsp:nvSpPr>
        <dsp:cNvPr id="0" name=""/>
        <dsp:cNvSpPr/>
      </dsp:nvSpPr>
      <dsp:spPr>
        <a:xfrm>
          <a:off x="2185591" y="711800"/>
          <a:ext cx="4748598" cy="4748598"/>
        </a:xfrm>
        <a:prstGeom prst="blockArc">
          <a:avLst>
            <a:gd name="adj1" fmla="val 0"/>
            <a:gd name="adj2" fmla="val 5400000"/>
            <a:gd name="adj3" fmla="val 4644"/>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C12F488-F77C-4256-9EF9-744164C7A1AD}">
      <dsp:nvSpPr>
        <dsp:cNvPr id="0" name=""/>
        <dsp:cNvSpPr/>
      </dsp:nvSpPr>
      <dsp:spPr>
        <a:xfrm>
          <a:off x="2197700" y="711800"/>
          <a:ext cx="4748598" cy="4748598"/>
        </a:xfrm>
        <a:prstGeom prst="blockArc">
          <a:avLst>
            <a:gd name="adj1" fmla="val 16200000"/>
            <a:gd name="adj2" fmla="val 0"/>
            <a:gd name="adj3" fmla="val 4644"/>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B30945B-1242-423B-976F-B3E719915FF8}">
      <dsp:nvSpPr>
        <dsp:cNvPr id="0" name=""/>
        <dsp:cNvSpPr/>
      </dsp:nvSpPr>
      <dsp:spPr>
        <a:xfrm>
          <a:off x="3478113" y="1992213"/>
          <a:ext cx="2187773" cy="2187773"/>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smtClean="0"/>
            <a:t>Four Areas of Effective Note Taking</a:t>
          </a:r>
          <a:endParaRPr lang="en-US" sz="2300" kern="1200" dirty="0"/>
        </a:p>
      </dsp:txBody>
      <dsp:txXfrm>
        <a:off x="3798505" y="2312605"/>
        <a:ext cx="1546989" cy="1546989"/>
      </dsp:txXfrm>
    </dsp:sp>
    <dsp:sp modelId="{80D45D8B-956F-4B58-A176-533B81074FDB}">
      <dsp:nvSpPr>
        <dsp:cNvPr id="0" name=""/>
        <dsp:cNvSpPr/>
      </dsp:nvSpPr>
      <dsp:spPr>
        <a:xfrm>
          <a:off x="3806279" y="1211"/>
          <a:ext cx="1531441" cy="1531441"/>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t>Note Taking</a:t>
          </a:r>
          <a:endParaRPr lang="en-US" sz="2000" b="1" kern="1200" dirty="0"/>
        </a:p>
      </dsp:txBody>
      <dsp:txXfrm>
        <a:off x="4030553" y="225485"/>
        <a:ext cx="1082893" cy="1082893"/>
      </dsp:txXfrm>
    </dsp:sp>
    <dsp:sp modelId="{C9655597-D69A-4284-8ADD-26E3D32A0F48}">
      <dsp:nvSpPr>
        <dsp:cNvPr id="0" name=""/>
        <dsp:cNvSpPr/>
      </dsp:nvSpPr>
      <dsp:spPr>
        <a:xfrm>
          <a:off x="6125446" y="2320379"/>
          <a:ext cx="1531441" cy="1531441"/>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t>Note Making</a:t>
          </a:r>
          <a:endParaRPr lang="en-US" sz="2000" b="1" kern="1200" dirty="0"/>
        </a:p>
      </dsp:txBody>
      <dsp:txXfrm>
        <a:off x="6349720" y="2544653"/>
        <a:ext cx="1082893" cy="1082893"/>
      </dsp:txXfrm>
    </dsp:sp>
    <dsp:sp modelId="{9281E253-8CC8-48BE-9841-300877A537BD}">
      <dsp:nvSpPr>
        <dsp:cNvPr id="0" name=""/>
        <dsp:cNvSpPr/>
      </dsp:nvSpPr>
      <dsp:spPr>
        <a:xfrm>
          <a:off x="3806279" y="4639546"/>
          <a:ext cx="1531441" cy="1531441"/>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Note Interacting</a:t>
          </a:r>
          <a:endParaRPr lang="en-US" sz="1600" b="1" kern="1200" dirty="0"/>
        </a:p>
      </dsp:txBody>
      <dsp:txXfrm>
        <a:off x="4030553" y="4863820"/>
        <a:ext cx="1082893" cy="1082893"/>
      </dsp:txXfrm>
    </dsp:sp>
    <dsp:sp modelId="{78D45234-7DA4-4D14-B0E9-83AB9685E549}">
      <dsp:nvSpPr>
        <dsp:cNvPr id="0" name=""/>
        <dsp:cNvSpPr/>
      </dsp:nvSpPr>
      <dsp:spPr>
        <a:xfrm>
          <a:off x="1487111" y="2320379"/>
          <a:ext cx="1531441" cy="1531441"/>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Note Reflecting</a:t>
          </a:r>
          <a:endParaRPr lang="en-US" sz="1600" b="1" kern="1200" dirty="0"/>
        </a:p>
      </dsp:txBody>
      <dsp:txXfrm>
        <a:off x="1711385" y="2544653"/>
        <a:ext cx="1082893" cy="10828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B238DC-ACFC-4852-8FCC-72BF674204EF}">
      <dsp:nvSpPr>
        <dsp:cNvPr id="0" name=""/>
        <dsp:cNvSpPr/>
      </dsp:nvSpPr>
      <dsp:spPr>
        <a:xfrm>
          <a:off x="712603" y="712603"/>
          <a:ext cx="4746993" cy="4746993"/>
        </a:xfrm>
        <a:prstGeom prst="blockArc">
          <a:avLst>
            <a:gd name="adj1" fmla="val 10800000"/>
            <a:gd name="adj2" fmla="val 16200000"/>
            <a:gd name="adj3" fmla="val 464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528A66CD-E762-47C2-A68A-BE901753BEBC}">
      <dsp:nvSpPr>
        <dsp:cNvPr id="0" name=""/>
        <dsp:cNvSpPr/>
      </dsp:nvSpPr>
      <dsp:spPr>
        <a:xfrm>
          <a:off x="712603" y="712603"/>
          <a:ext cx="4746993" cy="4746993"/>
        </a:xfrm>
        <a:prstGeom prst="blockArc">
          <a:avLst>
            <a:gd name="adj1" fmla="val 5400000"/>
            <a:gd name="adj2" fmla="val 10800000"/>
            <a:gd name="adj3" fmla="val 464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2865D30-D395-41DE-9586-CC71923C857D}">
      <dsp:nvSpPr>
        <dsp:cNvPr id="0" name=""/>
        <dsp:cNvSpPr/>
      </dsp:nvSpPr>
      <dsp:spPr>
        <a:xfrm>
          <a:off x="700498" y="712603"/>
          <a:ext cx="4746993" cy="4746993"/>
        </a:xfrm>
        <a:prstGeom prst="blockArc">
          <a:avLst>
            <a:gd name="adj1" fmla="val 0"/>
            <a:gd name="adj2" fmla="val 5400000"/>
            <a:gd name="adj3" fmla="val 464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C12F488-F77C-4256-9EF9-744164C7A1AD}">
      <dsp:nvSpPr>
        <dsp:cNvPr id="0" name=""/>
        <dsp:cNvSpPr/>
      </dsp:nvSpPr>
      <dsp:spPr>
        <a:xfrm>
          <a:off x="712603" y="712603"/>
          <a:ext cx="4746993" cy="4746993"/>
        </a:xfrm>
        <a:prstGeom prst="blockArc">
          <a:avLst>
            <a:gd name="adj1" fmla="val 16200000"/>
            <a:gd name="adj2" fmla="val 0"/>
            <a:gd name="adj3" fmla="val 46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B30945B-1242-423B-976F-B3E719915FF8}">
      <dsp:nvSpPr>
        <dsp:cNvPr id="0" name=""/>
        <dsp:cNvSpPr/>
      </dsp:nvSpPr>
      <dsp:spPr>
        <a:xfrm>
          <a:off x="1993608" y="1993608"/>
          <a:ext cx="2184982" cy="2184982"/>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smtClean="0"/>
            <a:t>Four Areas of Effective Note Taking</a:t>
          </a:r>
          <a:endParaRPr lang="en-US" sz="2300" kern="1200" dirty="0"/>
        </a:p>
      </dsp:txBody>
      <dsp:txXfrm>
        <a:off x="2313591" y="2313591"/>
        <a:ext cx="1545016" cy="1545016"/>
      </dsp:txXfrm>
    </dsp:sp>
    <dsp:sp modelId="{80D45D8B-956F-4B58-A176-533B81074FDB}">
      <dsp:nvSpPr>
        <dsp:cNvPr id="0" name=""/>
        <dsp:cNvSpPr/>
      </dsp:nvSpPr>
      <dsp:spPr>
        <a:xfrm>
          <a:off x="2321355" y="2920"/>
          <a:ext cx="1529488" cy="1529488"/>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t>Note Taking</a:t>
          </a:r>
          <a:endParaRPr lang="en-US" sz="2000" b="1" kern="1200" dirty="0"/>
        </a:p>
      </dsp:txBody>
      <dsp:txXfrm>
        <a:off x="2545343" y="226908"/>
        <a:ext cx="1081512" cy="1081512"/>
      </dsp:txXfrm>
    </dsp:sp>
    <dsp:sp modelId="{C9655597-D69A-4284-8ADD-26E3D32A0F48}">
      <dsp:nvSpPr>
        <dsp:cNvPr id="0" name=""/>
        <dsp:cNvSpPr/>
      </dsp:nvSpPr>
      <dsp:spPr>
        <a:xfrm>
          <a:off x="4639791" y="2321355"/>
          <a:ext cx="1529488" cy="1529488"/>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t>Note Making</a:t>
          </a:r>
          <a:endParaRPr lang="en-US" sz="2000" b="1" kern="1200" dirty="0"/>
        </a:p>
      </dsp:txBody>
      <dsp:txXfrm>
        <a:off x="4863779" y="2545343"/>
        <a:ext cx="1081512" cy="1081512"/>
      </dsp:txXfrm>
    </dsp:sp>
    <dsp:sp modelId="{9281E253-8CC8-48BE-9841-300877A537BD}">
      <dsp:nvSpPr>
        <dsp:cNvPr id="0" name=""/>
        <dsp:cNvSpPr/>
      </dsp:nvSpPr>
      <dsp:spPr>
        <a:xfrm>
          <a:off x="2321355" y="4639791"/>
          <a:ext cx="1529488" cy="1529488"/>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Note Interacting</a:t>
          </a:r>
          <a:endParaRPr lang="en-US" sz="1600" b="1" kern="1200" dirty="0"/>
        </a:p>
      </dsp:txBody>
      <dsp:txXfrm>
        <a:off x="2545343" y="4863779"/>
        <a:ext cx="1081512" cy="1081512"/>
      </dsp:txXfrm>
    </dsp:sp>
    <dsp:sp modelId="{78D45234-7DA4-4D14-B0E9-83AB9685E549}">
      <dsp:nvSpPr>
        <dsp:cNvPr id="0" name=""/>
        <dsp:cNvSpPr/>
      </dsp:nvSpPr>
      <dsp:spPr>
        <a:xfrm>
          <a:off x="2920" y="2321355"/>
          <a:ext cx="1529488" cy="1529488"/>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Note Reflecting</a:t>
          </a:r>
          <a:endParaRPr lang="en-US" sz="1600" b="1" kern="1200" dirty="0"/>
        </a:p>
      </dsp:txBody>
      <dsp:txXfrm>
        <a:off x="226908" y="2545343"/>
        <a:ext cx="1081512" cy="1081512"/>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38AC37A-0787-4A30-844B-FBA99EC916D1}" type="datetimeFigureOut">
              <a:rPr lang="en-US" smtClean="0"/>
              <a:t>7/31/2012</a:t>
            </a:fld>
            <a:endParaRPr lang="en-US"/>
          </a:p>
        </p:txBody>
      </p:sp>
      <p:sp>
        <p:nvSpPr>
          <p:cNvPr id="8" name="Slide Number Placeholder 7"/>
          <p:cNvSpPr>
            <a:spLocks noGrp="1"/>
          </p:cNvSpPr>
          <p:nvPr>
            <p:ph type="sldNum" sz="quarter" idx="11"/>
          </p:nvPr>
        </p:nvSpPr>
        <p:spPr/>
        <p:txBody>
          <a:bodyPr/>
          <a:lstStyle/>
          <a:p>
            <a:fld id="{C486EEE3-CB44-42FB-A2F6-1124B932E31B}"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8AC37A-0787-4A30-844B-FBA99EC916D1}" type="datetimeFigureOut">
              <a:rPr lang="en-US" smtClean="0"/>
              <a:t>7/31/2012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86EEE3-CB44-42FB-A2F6-1124B932E31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8AC37A-0787-4A30-844B-FBA99EC916D1}" type="datetimeFigureOut">
              <a:rPr lang="en-US" smtClean="0"/>
              <a:t>7/31/2012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86EEE3-CB44-42FB-A2F6-1124B932E31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238AC37A-0787-4A30-844B-FBA99EC916D1}" type="datetimeFigureOut">
              <a:rPr lang="en-US" smtClean="0"/>
              <a:t>7/31/2012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86EEE3-CB44-42FB-A2F6-1124B932E31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8AC37A-0787-4A30-844B-FBA99EC916D1}" type="datetimeFigureOut">
              <a:rPr lang="en-US" smtClean="0"/>
              <a:t>7/31/2012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86EEE3-CB44-42FB-A2F6-1124B932E31B}"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238AC37A-0787-4A30-844B-FBA99EC916D1}" type="datetimeFigureOut">
              <a:rPr lang="en-US" smtClean="0"/>
              <a:t>7/31/2012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86EEE3-CB44-42FB-A2F6-1124B932E31B}"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238AC37A-0787-4A30-844B-FBA99EC916D1}" type="datetimeFigureOut">
              <a:rPr lang="en-US" smtClean="0"/>
              <a:t>7/31/2012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86EEE3-CB44-42FB-A2F6-1124B932E31B}"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38AC37A-0787-4A30-844B-FBA99EC916D1}" type="datetimeFigureOut">
              <a:rPr lang="en-US" smtClean="0"/>
              <a:t>7/31/2012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86EEE3-CB44-42FB-A2F6-1124B932E31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8AC37A-0787-4A30-844B-FBA99EC916D1}" type="datetimeFigureOut">
              <a:rPr lang="en-US" smtClean="0"/>
              <a:t>7/31/2012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86EEE3-CB44-42FB-A2F6-1124B932E31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8AC37A-0787-4A30-844B-FBA99EC916D1}" type="datetimeFigureOut">
              <a:rPr lang="en-US" smtClean="0"/>
              <a:t>7/31/2012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86EEE3-CB44-42FB-A2F6-1124B932E31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8AC37A-0787-4A30-844B-FBA99EC916D1}" type="datetimeFigureOut">
              <a:rPr lang="en-US" smtClean="0"/>
              <a:t>7/31/2012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86EEE3-CB44-42FB-A2F6-1124B932E31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238AC37A-0787-4A30-844B-FBA99EC916D1}" type="datetimeFigureOut">
              <a:rPr lang="en-US" smtClean="0"/>
              <a:t>7/31/2012</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C486EEE3-CB44-42FB-A2F6-1124B932E31B}"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3505199"/>
          </a:xfrm>
        </p:spPr>
        <p:txBody>
          <a:bodyPr/>
          <a:lstStyle/>
          <a:p>
            <a:r>
              <a:rPr lang="en-US" dirty="0" smtClean="0"/>
              <a:t>Focused Note Taking</a:t>
            </a:r>
            <a:endParaRPr lang="en-US" dirty="0"/>
          </a:p>
        </p:txBody>
      </p:sp>
      <p:sp>
        <p:nvSpPr>
          <p:cNvPr id="3" name="Subtitle 2"/>
          <p:cNvSpPr>
            <a:spLocks noGrp="1"/>
          </p:cNvSpPr>
          <p:nvPr>
            <p:ph type="subTitle" idx="1"/>
          </p:nvPr>
        </p:nvSpPr>
        <p:spPr>
          <a:xfrm>
            <a:off x="1371600" y="4267200"/>
            <a:ext cx="6400800" cy="1219200"/>
          </a:xfrm>
        </p:spPr>
        <p:txBody>
          <a:bodyPr>
            <a:normAutofit/>
          </a:bodyPr>
          <a:lstStyle/>
          <a:p>
            <a:r>
              <a:rPr lang="en-US" sz="3200" dirty="0" smtClean="0"/>
              <a:t>More is not better…</a:t>
            </a:r>
          </a:p>
          <a:p>
            <a:r>
              <a:rPr lang="en-US" sz="3200" dirty="0" smtClean="0"/>
              <a:t>Better is better</a:t>
            </a:r>
            <a:endParaRPr lang="en-US" sz="3200" dirty="0"/>
          </a:p>
        </p:txBody>
      </p:sp>
    </p:spTree>
    <p:extLst>
      <p:ext uri="{BB962C8B-B14F-4D97-AF65-F5344CB8AC3E}">
        <p14:creationId xmlns:p14="http://schemas.microsoft.com/office/powerpoint/2010/main" val="8261493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Cornell Way</a:t>
            </a:r>
            <a:endParaRPr lang="en-US" dirty="0"/>
          </a:p>
        </p:txBody>
      </p:sp>
      <p:sp>
        <p:nvSpPr>
          <p:cNvPr id="5" name="Text Placeholder 4"/>
          <p:cNvSpPr>
            <a:spLocks noGrp="1"/>
          </p:cNvSpPr>
          <p:nvPr>
            <p:ph type="body" idx="1"/>
          </p:nvPr>
        </p:nvSpPr>
        <p:spPr/>
        <p:txBody>
          <a:bodyPr/>
          <a:lstStyle/>
          <a:p>
            <a:r>
              <a:rPr lang="en-US" dirty="0" smtClean="0"/>
              <a:t> </a:t>
            </a:r>
            <a:r>
              <a:rPr lang="en-US" b="1" dirty="0"/>
              <a:t>Ten Steps in the Cornell Note Taking System </a:t>
            </a:r>
            <a:endParaRPr lang="en-US" dirty="0"/>
          </a:p>
        </p:txBody>
      </p:sp>
    </p:spTree>
    <p:extLst>
      <p:ext uri="{BB962C8B-B14F-4D97-AF65-F5344CB8AC3E}">
        <p14:creationId xmlns:p14="http://schemas.microsoft.com/office/powerpoint/2010/main" val="22250288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953000" y="2488189"/>
            <a:ext cx="4038600" cy="1600200"/>
          </a:xfrm>
        </p:spPr>
        <p:txBody>
          <a:bodyPr/>
          <a:lstStyle/>
          <a:p>
            <a:r>
              <a:rPr lang="en-US" dirty="0" smtClean="0"/>
              <a:t>Cornell Notes</a:t>
            </a:r>
            <a:endParaRPr lang="en-US" dirty="0"/>
          </a:p>
        </p:txBody>
      </p:sp>
      <p:sp>
        <p:nvSpPr>
          <p:cNvPr id="5" name="Rectangle 4"/>
          <p:cNvSpPr/>
          <p:nvPr/>
        </p:nvSpPr>
        <p:spPr>
          <a:xfrm>
            <a:off x="457200" y="286327"/>
            <a:ext cx="4495800" cy="600392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7" name="Straight Connector 6"/>
          <p:cNvCxnSpPr/>
          <p:nvPr/>
        </p:nvCxnSpPr>
        <p:spPr>
          <a:xfrm>
            <a:off x="1676400" y="914400"/>
            <a:ext cx="0" cy="4419600"/>
          </a:xfrm>
          <a:prstGeom prst="line">
            <a:avLst/>
          </a:prstGeom>
        </p:spPr>
        <p:style>
          <a:lnRef idx="2">
            <a:schemeClr val="dk1"/>
          </a:lnRef>
          <a:fillRef idx="0">
            <a:schemeClr val="dk1"/>
          </a:fillRef>
          <a:effectRef idx="1">
            <a:schemeClr val="dk1"/>
          </a:effectRef>
          <a:fontRef idx="minor">
            <a:schemeClr val="tx1"/>
          </a:fontRef>
        </p:style>
      </p:cxnSp>
      <p:cxnSp>
        <p:nvCxnSpPr>
          <p:cNvPr id="8" name="Straight Connector 7"/>
          <p:cNvCxnSpPr/>
          <p:nvPr/>
        </p:nvCxnSpPr>
        <p:spPr>
          <a:xfrm>
            <a:off x="457200" y="5334000"/>
            <a:ext cx="4495800" cy="0"/>
          </a:xfrm>
          <a:prstGeom prst="line">
            <a:avLst/>
          </a:prstGeom>
        </p:spPr>
        <p:style>
          <a:lnRef idx="2">
            <a:schemeClr val="dk1"/>
          </a:lnRef>
          <a:fillRef idx="0">
            <a:schemeClr val="dk1"/>
          </a:fillRef>
          <a:effectRef idx="1">
            <a:schemeClr val="dk1"/>
          </a:effectRef>
          <a:fontRef idx="minor">
            <a:schemeClr val="tx1"/>
          </a:fontRef>
        </p:style>
      </p:cxnSp>
      <p:sp>
        <p:nvSpPr>
          <p:cNvPr id="12" name="TextBox 11"/>
          <p:cNvSpPr txBox="1"/>
          <p:nvPr/>
        </p:nvSpPr>
        <p:spPr>
          <a:xfrm>
            <a:off x="3581400" y="301823"/>
            <a:ext cx="1371600" cy="307777"/>
          </a:xfrm>
          <a:prstGeom prst="rect">
            <a:avLst/>
          </a:prstGeom>
          <a:noFill/>
        </p:spPr>
        <p:txBody>
          <a:bodyPr wrap="square" rtlCol="0">
            <a:spAutoFit/>
          </a:bodyPr>
          <a:lstStyle/>
          <a:p>
            <a:pPr algn="r"/>
            <a:r>
              <a:rPr lang="en-US" sz="1400" b="1" dirty="0" smtClean="0"/>
              <a:t>Heading</a:t>
            </a:r>
            <a:endParaRPr lang="en-US" sz="1400" b="1" dirty="0"/>
          </a:p>
        </p:txBody>
      </p:sp>
      <p:sp>
        <p:nvSpPr>
          <p:cNvPr id="13" name="TextBox 12"/>
          <p:cNvSpPr txBox="1"/>
          <p:nvPr/>
        </p:nvSpPr>
        <p:spPr>
          <a:xfrm>
            <a:off x="464126" y="304800"/>
            <a:ext cx="2964873" cy="304800"/>
          </a:xfrm>
          <a:prstGeom prst="rect">
            <a:avLst/>
          </a:prstGeom>
          <a:noFill/>
        </p:spPr>
        <p:txBody>
          <a:bodyPr wrap="square" rtlCol="0">
            <a:spAutoFit/>
          </a:bodyPr>
          <a:lstStyle/>
          <a:p>
            <a:r>
              <a:rPr lang="en-US" sz="1400" b="1" dirty="0" smtClean="0"/>
              <a:t>The Essential Question…</a:t>
            </a:r>
            <a:endParaRPr lang="en-US" sz="1400" b="1" dirty="0"/>
          </a:p>
        </p:txBody>
      </p:sp>
      <p:sp>
        <p:nvSpPr>
          <p:cNvPr id="14" name="TextBox 13"/>
          <p:cNvSpPr txBox="1"/>
          <p:nvPr/>
        </p:nvSpPr>
        <p:spPr>
          <a:xfrm>
            <a:off x="1918853" y="928255"/>
            <a:ext cx="2964873" cy="304800"/>
          </a:xfrm>
          <a:prstGeom prst="rect">
            <a:avLst/>
          </a:prstGeom>
          <a:noFill/>
        </p:spPr>
        <p:txBody>
          <a:bodyPr wrap="square" rtlCol="0">
            <a:spAutoFit/>
          </a:bodyPr>
          <a:lstStyle/>
          <a:p>
            <a:r>
              <a:rPr lang="en-US" sz="1400" b="1" dirty="0" smtClean="0"/>
              <a:t>Notes Section</a:t>
            </a:r>
            <a:endParaRPr lang="en-US" sz="1400" b="1" dirty="0"/>
          </a:p>
        </p:txBody>
      </p:sp>
      <p:sp>
        <p:nvSpPr>
          <p:cNvPr id="15" name="TextBox 14"/>
          <p:cNvSpPr txBox="1"/>
          <p:nvPr/>
        </p:nvSpPr>
        <p:spPr>
          <a:xfrm>
            <a:off x="464126" y="928255"/>
            <a:ext cx="1212275" cy="954107"/>
          </a:xfrm>
          <a:prstGeom prst="rect">
            <a:avLst/>
          </a:prstGeom>
          <a:noFill/>
        </p:spPr>
        <p:txBody>
          <a:bodyPr wrap="square" rtlCol="0">
            <a:spAutoFit/>
          </a:bodyPr>
          <a:lstStyle/>
          <a:p>
            <a:r>
              <a:rPr lang="en-US" sz="1400" b="1" dirty="0" smtClean="0"/>
              <a:t>Student created, higher level questions</a:t>
            </a:r>
            <a:endParaRPr lang="en-US" sz="1400" b="1" dirty="0"/>
          </a:p>
        </p:txBody>
      </p:sp>
      <p:sp>
        <p:nvSpPr>
          <p:cNvPr id="16" name="TextBox 15"/>
          <p:cNvSpPr txBox="1"/>
          <p:nvPr/>
        </p:nvSpPr>
        <p:spPr>
          <a:xfrm>
            <a:off x="429491" y="5332144"/>
            <a:ext cx="1704109" cy="307777"/>
          </a:xfrm>
          <a:prstGeom prst="rect">
            <a:avLst/>
          </a:prstGeom>
          <a:noFill/>
        </p:spPr>
        <p:txBody>
          <a:bodyPr wrap="square" rtlCol="0">
            <a:spAutoFit/>
          </a:bodyPr>
          <a:lstStyle/>
          <a:p>
            <a:r>
              <a:rPr lang="en-US" sz="1400" b="1" dirty="0" smtClean="0"/>
              <a:t>Notes Summary</a:t>
            </a:r>
            <a:endParaRPr lang="en-US" sz="1400" b="1" dirty="0"/>
          </a:p>
        </p:txBody>
      </p:sp>
    </p:spTree>
    <p:extLst>
      <p:ext uri="{BB962C8B-B14F-4D97-AF65-F5344CB8AC3E}">
        <p14:creationId xmlns:p14="http://schemas.microsoft.com/office/powerpoint/2010/main" val="2947180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
            </a:r>
            <a:br>
              <a:rPr lang="en-US" dirty="0"/>
            </a:br>
            <a:r>
              <a:rPr lang="en-US" dirty="0"/>
              <a:t> </a:t>
            </a:r>
            <a:r>
              <a:rPr lang="en-US" b="1" dirty="0"/>
              <a:t>Part I: Note-Taking </a:t>
            </a:r>
            <a:endParaRPr lang="en-US" dirty="0"/>
          </a:p>
        </p:txBody>
      </p:sp>
      <p:sp>
        <p:nvSpPr>
          <p:cNvPr id="5" name="Content Placeholder 4"/>
          <p:cNvSpPr>
            <a:spLocks noGrp="1"/>
          </p:cNvSpPr>
          <p:nvPr>
            <p:ph idx="1"/>
          </p:nvPr>
        </p:nvSpPr>
        <p:spPr>
          <a:xfrm>
            <a:off x="457200" y="1447800"/>
            <a:ext cx="8229600" cy="4525963"/>
          </a:xfrm>
        </p:spPr>
        <p:txBody>
          <a:bodyPr>
            <a:normAutofit/>
          </a:bodyPr>
          <a:lstStyle/>
          <a:p>
            <a:pPr marL="0" indent="0">
              <a:buNone/>
            </a:pPr>
            <a:endParaRPr lang="en-US" dirty="0"/>
          </a:p>
          <a:p>
            <a:pPr marL="0" indent="0">
              <a:buNone/>
            </a:pPr>
            <a:r>
              <a:rPr lang="en-US" b="1" dirty="0" smtClean="0"/>
              <a:t>Step </a:t>
            </a:r>
            <a:r>
              <a:rPr lang="en-US" b="1" dirty="0"/>
              <a:t>One: Create Format </a:t>
            </a:r>
            <a:endParaRPr lang="en-US" dirty="0"/>
          </a:p>
          <a:p>
            <a:r>
              <a:rPr lang="en-US" dirty="0"/>
              <a:t>Leave 1/3 of the paper on the left for questions, 2/3 on the right for notes </a:t>
            </a:r>
          </a:p>
          <a:p>
            <a:r>
              <a:rPr lang="en-US" dirty="0"/>
              <a:t>Leave 2 inches on the bottom of each page for summary </a:t>
            </a:r>
          </a:p>
          <a:p>
            <a:r>
              <a:rPr lang="en-US" dirty="0" smtClean="0"/>
              <a:t>Create </a:t>
            </a:r>
            <a:r>
              <a:rPr lang="en-US" dirty="0"/>
              <a:t>an </a:t>
            </a:r>
            <a:r>
              <a:rPr lang="en-US" dirty="0" smtClean="0"/>
              <a:t>essential </a:t>
            </a:r>
            <a:r>
              <a:rPr lang="en-US" dirty="0"/>
              <a:t>question based on the </a:t>
            </a:r>
            <a:r>
              <a:rPr lang="en-US" dirty="0" smtClean="0"/>
              <a:t>learning target to </a:t>
            </a:r>
            <a:r>
              <a:rPr lang="en-US" dirty="0"/>
              <a:t>be addressed in the notes and in the summary </a:t>
            </a:r>
            <a:endParaRPr lang="en-US" dirty="0"/>
          </a:p>
        </p:txBody>
      </p:sp>
    </p:spTree>
    <p:extLst>
      <p:ext uri="{BB962C8B-B14F-4D97-AF65-F5344CB8AC3E}">
        <p14:creationId xmlns:p14="http://schemas.microsoft.com/office/powerpoint/2010/main" val="6059855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
            </a:r>
            <a:br>
              <a:rPr lang="en-US" dirty="0"/>
            </a:br>
            <a:r>
              <a:rPr lang="en-US" dirty="0"/>
              <a:t> </a:t>
            </a:r>
            <a:r>
              <a:rPr lang="en-US" b="1" dirty="0"/>
              <a:t>Part I: Note-Taking </a:t>
            </a:r>
            <a:endParaRPr lang="en-US" dirty="0"/>
          </a:p>
        </p:txBody>
      </p:sp>
      <p:sp>
        <p:nvSpPr>
          <p:cNvPr id="5" name="Content Placeholder 4"/>
          <p:cNvSpPr>
            <a:spLocks noGrp="1"/>
          </p:cNvSpPr>
          <p:nvPr>
            <p:ph idx="1"/>
          </p:nvPr>
        </p:nvSpPr>
        <p:spPr>
          <a:xfrm>
            <a:off x="457200" y="1447800"/>
            <a:ext cx="8229600" cy="4525963"/>
          </a:xfrm>
        </p:spPr>
        <p:txBody>
          <a:bodyPr>
            <a:normAutofit/>
          </a:bodyPr>
          <a:lstStyle/>
          <a:p>
            <a:pPr marL="0" indent="0">
              <a:buNone/>
            </a:pPr>
            <a:endParaRPr lang="en-US" dirty="0"/>
          </a:p>
          <a:p>
            <a:pPr marL="0" indent="0">
              <a:buNone/>
            </a:pPr>
            <a:r>
              <a:rPr lang="en-US" b="1" dirty="0" smtClean="0"/>
              <a:t>Step </a:t>
            </a:r>
            <a:r>
              <a:rPr lang="en-US" b="1" dirty="0"/>
              <a:t>Two: Organize Notes on the Right Side of Your Note Paper </a:t>
            </a:r>
            <a:endParaRPr lang="en-US" dirty="0"/>
          </a:p>
          <a:p>
            <a:r>
              <a:rPr lang="en-US" dirty="0"/>
              <a:t>Take notes while listening to a lecture, reading a textbook, solving a math problem, etc. </a:t>
            </a:r>
          </a:p>
          <a:p>
            <a:r>
              <a:rPr lang="en-US" dirty="0"/>
              <a:t>Listen and take notes in your own words – paraphrase what you hear </a:t>
            </a:r>
          </a:p>
          <a:p>
            <a:r>
              <a:rPr lang="en-US" dirty="0" smtClean="0"/>
              <a:t>Write </a:t>
            </a:r>
            <a:r>
              <a:rPr lang="en-US" dirty="0"/>
              <a:t>in phrases, not complete sentences </a:t>
            </a:r>
          </a:p>
          <a:p>
            <a:r>
              <a:rPr lang="en-US" dirty="0"/>
              <a:t>Know what to write – differentiate between important information vs. trivial information </a:t>
            </a:r>
            <a:endParaRPr lang="en-US" dirty="0"/>
          </a:p>
        </p:txBody>
      </p:sp>
    </p:spTree>
    <p:extLst>
      <p:ext uri="{BB962C8B-B14F-4D97-AF65-F5344CB8AC3E}">
        <p14:creationId xmlns:p14="http://schemas.microsoft.com/office/powerpoint/2010/main" val="6571559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
            </a:r>
            <a:br>
              <a:rPr lang="en-US" dirty="0"/>
            </a:br>
            <a:r>
              <a:rPr lang="en-US" dirty="0"/>
              <a:t> </a:t>
            </a:r>
            <a:r>
              <a:rPr lang="en-US" b="1" dirty="0"/>
              <a:t>Part II: Note-Making </a:t>
            </a:r>
            <a:endParaRPr lang="en-US" dirty="0"/>
          </a:p>
        </p:txBody>
      </p:sp>
      <p:sp>
        <p:nvSpPr>
          <p:cNvPr id="5" name="Content Placeholder 4"/>
          <p:cNvSpPr>
            <a:spLocks noGrp="1"/>
          </p:cNvSpPr>
          <p:nvPr>
            <p:ph idx="1"/>
          </p:nvPr>
        </p:nvSpPr>
        <p:spPr>
          <a:xfrm>
            <a:off x="457200" y="1447800"/>
            <a:ext cx="8229600" cy="4953000"/>
          </a:xfrm>
        </p:spPr>
        <p:txBody>
          <a:bodyPr>
            <a:normAutofit fontScale="92500"/>
          </a:bodyPr>
          <a:lstStyle/>
          <a:p>
            <a:pPr marL="0" indent="0">
              <a:buNone/>
            </a:pPr>
            <a:endParaRPr lang="en-US" dirty="0"/>
          </a:p>
          <a:p>
            <a:pPr marL="0" indent="0">
              <a:buNone/>
            </a:pPr>
            <a:r>
              <a:rPr lang="en-US" b="1" dirty="0" smtClean="0"/>
              <a:t>Step </a:t>
            </a:r>
            <a:r>
              <a:rPr lang="en-US" b="1" dirty="0"/>
              <a:t>3: Review and Revise Notes </a:t>
            </a:r>
            <a:endParaRPr lang="en-US" dirty="0"/>
          </a:p>
          <a:p>
            <a:r>
              <a:rPr lang="en-US" dirty="0"/>
              <a:t>Distinguish main ideas from details </a:t>
            </a:r>
          </a:p>
          <a:p>
            <a:r>
              <a:rPr lang="en-US" dirty="0"/>
              <a:t>Categorize information by highlighting or color coding </a:t>
            </a:r>
          </a:p>
          <a:p>
            <a:r>
              <a:rPr lang="en-US" dirty="0"/>
              <a:t>Delete unimportant information </a:t>
            </a:r>
          </a:p>
          <a:p>
            <a:r>
              <a:rPr lang="en-US" dirty="0"/>
              <a:t>Add your own thinking – fill in details to clarify, complete, or create greater meaning and understanding </a:t>
            </a:r>
          </a:p>
          <a:p>
            <a:r>
              <a:rPr lang="en-US" dirty="0"/>
              <a:t>Identify unclear information by using a question mark </a:t>
            </a:r>
          </a:p>
          <a:p>
            <a:r>
              <a:rPr lang="en-US" dirty="0"/>
              <a:t>Add references from other materials as they come to mind or make connections to other concept/content </a:t>
            </a:r>
          </a:p>
          <a:p>
            <a:r>
              <a:rPr lang="en-US" dirty="0"/>
              <a:t>Review for possible paper topics or test questions </a:t>
            </a:r>
            <a:endParaRPr lang="en-US" dirty="0"/>
          </a:p>
        </p:txBody>
      </p:sp>
    </p:spTree>
    <p:extLst>
      <p:ext uri="{BB962C8B-B14F-4D97-AF65-F5344CB8AC3E}">
        <p14:creationId xmlns:p14="http://schemas.microsoft.com/office/powerpoint/2010/main" val="30833964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
            </a:r>
            <a:br>
              <a:rPr lang="en-US" dirty="0"/>
            </a:br>
            <a:r>
              <a:rPr lang="en-US" dirty="0"/>
              <a:t> </a:t>
            </a:r>
            <a:r>
              <a:rPr lang="en-US" b="1" dirty="0"/>
              <a:t>Part II: Note-Making </a:t>
            </a:r>
            <a:endParaRPr lang="en-US" dirty="0"/>
          </a:p>
        </p:txBody>
      </p:sp>
      <p:sp>
        <p:nvSpPr>
          <p:cNvPr id="5" name="Content Placeholder 4"/>
          <p:cNvSpPr>
            <a:spLocks noGrp="1"/>
          </p:cNvSpPr>
          <p:nvPr>
            <p:ph idx="1"/>
          </p:nvPr>
        </p:nvSpPr>
        <p:spPr>
          <a:xfrm>
            <a:off x="457200" y="1447800"/>
            <a:ext cx="8229600" cy="4953000"/>
          </a:xfrm>
        </p:spPr>
        <p:txBody>
          <a:bodyPr>
            <a:normAutofit/>
          </a:bodyPr>
          <a:lstStyle/>
          <a:p>
            <a:pPr marL="0" indent="0">
              <a:buNone/>
            </a:pPr>
            <a:endParaRPr lang="en-US" dirty="0"/>
          </a:p>
          <a:p>
            <a:pPr marL="0" indent="0">
              <a:buNone/>
            </a:pPr>
            <a:r>
              <a:rPr lang="en-US" b="1" dirty="0" smtClean="0"/>
              <a:t>Step </a:t>
            </a:r>
            <a:r>
              <a:rPr lang="en-US" b="1" dirty="0"/>
              <a:t>4: Note Key Ideas to Create Questions </a:t>
            </a:r>
            <a:endParaRPr lang="en-US" dirty="0"/>
          </a:p>
          <a:p>
            <a:r>
              <a:rPr lang="en-US" dirty="0"/>
              <a:t>Write questions on the left side of your notes page that connect to key ideas </a:t>
            </a:r>
          </a:p>
          <a:p>
            <a:r>
              <a:rPr lang="en-US" dirty="0"/>
              <a:t>Review the main ideas highlighter on the right side </a:t>
            </a:r>
          </a:p>
        </p:txBody>
      </p:sp>
    </p:spTree>
    <p:extLst>
      <p:ext uri="{BB962C8B-B14F-4D97-AF65-F5344CB8AC3E}">
        <p14:creationId xmlns:p14="http://schemas.microsoft.com/office/powerpoint/2010/main" val="30686855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
            </a:r>
            <a:br>
              <a:rPr lang="en-US" dirty="0"/>
            </a:br>
            <a:r>
              <a:rPr lang="en-US" dirty="0"/>
              <a:t> </a:t>
            </a:r>
            <a:r>
              <a:rPr lang="en-US" b="1" dirty="0"/>
              <a:t>Part II: Note-Making </a:t>
            </a:r>
            <a:endParaRPr lang="en-US" dirty="0"/>
          </a:p>
        </p:txBody>
      </p:sp>
      <p:sp>
        <p:nvSpPr>
          <p:cNvPr id="5" name="Content Placeholder 4"/>
          <p:cNvSpPr>
            <a:spLocks noGrp="1"/>
          </p:cNvSpPr>
          <p:nvPr>
            <p:ph idx="1"/>
          </p:nvPr>
        </p:nvSpPr>
        <p:spPr>
          <a:xfrm>
            <a:off x="457200" y="1447800"/>
            <a:ext cx="8229600" cy="4953000"/>
          </a:xfrm>
        </p:spPr>
        <p:txBody>
          <a:bodyPr>
            <a:normAutofit/>
          </a:bodyPr>
          <a:lstStyle/>
          <a:p>
            <a:pPr marL="0" indent="0">
              <a:buNone/>
            </a:pPr>
            <a:endParaRPr lang="en-US" dirty="0"/>
          </a:p>
          <a:p>
            <a:pPr marL="0" indent="0">
              <a:buNone/>
            </a:pPr>
            <a:r>
              <a:rPr lang="en-US" b="1" dirty="0" smtClean="0"/>
              <a:t>Step </a:t>
            </a:r>
            <a:r>
              <a:rPr lang="en-US" b="1" dirty="0"/>
              <a:t>5: Exchange Ideas by Collaborating </a:t>
            </a:r>
            <a:endParaRPr lang="en-US" dirty="0"/>
          </a:p>
          <a:p>
            <a:r>
              <a:rPr lang="en-US" dirty="0"/>
              <a:t>Collaborate with a peer(s), as a small group, as a whole class, outside of class, etc. to compare, enhance, and revise your notes </a:t>
            </a:r>
          </a:p>
          <a:p>
            <a:r>
              <a:rPr lang="en-US" dirty="0"/>
              <a:t>Fill in any gaps and clarify points of confusion </a:t>
            </a:r>
          </a:p>
          <a:p>
            <a:r>
              <a:rPr lang="en-US" dirty="0"/>
              <a:t>Brainstorm a list of key terminology from the lesson to be included in the summary </a:t>
            </a:r>
          </a:p>
        </p:txBody>
      </p:sp>
    </p:spTree>
    <p:extLst>
      <p:ext uri="{BB962C8B-B14F-4D97-AF65-F5344CB8AC3E}">
        <p14:creationId xmlns:p14="http://schemas.microsoft.com/office/powerpoint/2010/main" val="10799796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
            </a:r>
            <a:br>
              <a:rPr lang="en-US" dirty="0"/>
            </a:br>
            <a:r>
              <a:rPr lang="en-US" b="1" dirty="0"/>
              <a:t>Part III: Note-Interacting </a:t>
            </a:r>
            <a:endParaRPr lang="en-US" dirty="0"/>
          </a:p>
        </p:txBody>
      </p:sp>
      <p:sp>
        <p:nvSpPr>
          <p:cNvPr id="5" name="Content Placeholder 4"/>
          <p:cNvSpPr>
            <a:spLocks noGrp="1"/>
          </p:cNvSpPr>
          <p:nvPr>
            <p:ph idx="1"/>
          </p:nvPr>
        </p:nvSpPr>
        <p:spPr>
          <a:xfrm>
            <a:off x="457200" y="1371600"/>
            <a:ext cx="8229600" cy="4953000"/>
          </a:xfrm>
        </p:spPr>
        <p:txBody>
          <a:bodyPr>
            <a:normAutofit lnSpcReduction="10000"/>
          </a:bodyPr>
          <a:lstStyle/>
          <a:p>
            <a:pPr marL="0" indent="0">
              <a:buNone/>
            </a:pPr>
            <a:endParaRPr lang="en-US" dirty="0"/>
          </a:p>
          <a:p>
            <a:pPr marL="0" indent="0">
              <a:buNone/>
            </a:pPr>
            <a:r>
              <a:rPr lang="en-US" b="1" dirty="0"/>
              <a:t>Step 6: Link Learning to Create a Summary </a:t>
            </a:r>
            <a:endParaRPr lang="en-US" dirty="0"/>
          </a:p>
          <a:p>
            <a:r>
              <a:rPr lang="en-US" dirty="0"/>
              <a:t>Identify the main ideas to be used in the summary by reviewing your notes, questions written on the left side, and prior knowledge </a:t>
            </a:r>
          </a:p>
          <a:p>
            <a:r>
              <a:rPr lang="en-US" dirty="0"/>
              <a:t>Address the essential question of the lesson in the summary </a:t>
            </a:r>
          </a:p>
          <a:p>
            <a:r>
              <a:rPr lang="en-US" dirty="0"/>
              <a:t>Use the notes on the right side for support as you write the summary </a:t>
            </a:r>
          </a:p>
          <a:p>
            <a:r>
              <a:rPr lang="en-US" dirty="0"/>
              <a:t>Combine main ideas by synthesizing; internalize learning from the questions/notes </a:t>
            </a:r>
          </a:p>
          <a:p>
            <a:r>
              <a:rPr lang="en-US" dirty="0"/>
              <a:t>Answer the higher level questions on the left side in the summary to tie together the main ideas </a:t>
            </a:r>
          </a:p>
        </p:txBody>
      </p:sp>
    </p:spTree>
    <p:extLst>
      <p:ext uri="{BB962C8B-B14F-4D97-AF65-F5344CB8AC3E}">
        <p14:creationId xmlns:p14="http://schemas.microsoft.com/office/powerpoint/2010/main" val="37721889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
            </a:r>
            <a:br>
              <a:rPr lang="en-US" dirty="0"/>
            </a:br>
            <a:r>
              <a:rPr lang="en-US" b="1" dirty="0"/>
              <a:t>Part III: Note-Interacting </a:t>
            </a:r>
            <a:endParaRPr lang="en-US" dirty="0"/>
          </a:p>
        </p:txBody>
      </p:sp>
      <p:sp>
        <p:nvSpPr>
          <p:cNvPr id="5" name="Content Placeholder 4"/>
          <p:cNvSpPr>
            <a:spLocks noGrp="1"/>
          </p:cNvSpPr>
          <p:nvPr>
            <p:ph idx="1"/>
          </p:nvPr>
        </p:nvSpPr>
        <p:spPr>
          <a:xfrm>
            <a:off x="457200" y="1371600"/>
            <a:ext cx="8229600" cy="4953000"/>
          </a:xfrm>
        </p:spPr>
        <p:txBody>
          <a:bodyPr>
            <a:normAutofit fontScale="92500" lnSpcReduction="10000"/>
          </a:bodyPr>
          <a:lstStyle/>
          <a:p>
            <a:pPr marL="0" indent="0">
              <a:buNone/>
            </a:pPr>
            <a:endParaRPr lang="en-US" dirty="0"/>
          </a:p>
          <a:p>
            <a:pPr marL="0" indent="0">
              <a:buNone/>
            </a:pPr>
            <a:r>
              <a:rPr lang="en-US" b="1" dirty="0"/>
              <a:t>Step 7: Learning Tool – Use Completed Notes as a Learning Tool </a:t>
            </a:r>
            <a:endParaRPr lang="en-US" dirty="0"/>
          </a:p>
          <a:p>
            <a:r>
              <a:rPr lang="en-US" dirty="0"/>
              <a:t>Review notes taken, questions developed, and the summary, individually or with a study group </a:t>
            </a:r>
          </a:p>
          <a:p>
            <a:r>
              <a:rPr lang="en-US" dirty="0"/>
              <a:t>Apply new learning to increase performance in the class by using notes to study for a test, write an essay, prepare for a presentation, etc. </a:t>
            </a:r>
          </a:p>
          <a:p>
            <a:r>
              <a:rPr lang="en-US" dirty="0"/>
              <a:t>Interact with material by taking notes, writing questions, and summarizing to internalize the information and increase subsequent learning </a:t>
            </a:r>
          </a:p>
          <a:p>
            <a:r>
              <a:rPr lang="en-US" dirty="0"/>
              <a:t>Use the notes to transfer knowledge to long-term memory by forming connections with and making meaning of the notes </a:t>
            </a:r>
          </a:p>
        </p:txBody>
      </p:sp>
    </p:spTree>
    <p:extLst>
      <p:ext uri="{BB962C8B-B14F-4D97-AF65-F5344CB8AC3E}">
        <p14:creationId xmlns:p14="http://schemas.microsoft.com/office/powerpoint/2010/main" val="11783078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Part IV: Note-Reflecting </a:t>
            </a:r>
            <a:endParaRPr lang="en-US" dirty="0"/>
          </a:p>
        </p:txBody>
      </p:sp>
      <p:sp>
        <p:nvSpPr>
          <p:cNvPr id="5" name="Content Placeholder 4"/>
          <p:cNvSpPr>
            <a:spLocks noGrp="1"/>
          </p:cNvSpPr>
          <p:nvPr>
            <p:ph idx="1"/>
          </p:nvPr>
        </p:nvSpPr>
        <p:spPr>
          <a:xfrm>
            <a:off x="457200" y="1371600"/>
            <a:ext cx="8229600" cy="4953000"/>
          </a:xfrm>
        </p:spPr>
        <p:txBody>
          <a:bodyPr>
            <a:normAutofit/>
          </a:bodyPr>
          <a:lstStyle/>
          <a:p>
            <a:pPr marL="0" indent="0">
              <a:buNone/>
            </a:pPr>
            <a:endParaRPr lang="en-US" dirty="0"/>
          </a:p>
          <a:p>
            <a:pPr marL="0" indent="0">
              <a:buNone/>
            </a:pPr>
            <a:r>
              <a:rPr lang="en-US" b="1" dirty="0"/>
              <a:t>Step 8: Written Feedback </a:t>
            </a:r>
            <a:endParaRPr lang="en-US" dirty="0"/>
          </a:p>
          <a:p>
            <a:r>
              <a:rPr lang="en-US" dirty="0"/>
              <a:t>Review, revise, and improve notes, questions, and summary based on feedback by a peer or instructor </a:t>
            </a:r>
          </a:p>
          <a:p>
            <a:r>
              <a:rPr lang="en-US" dirty="0"/>
              <a:t>Use the feedback to check for quality </a:t>
            </a:r>
          </a:p>
        </p:txBody>
      </p:sp>
    </p:spTree>
    <p:extLst>
      <p:ext uri="{BB962C8B-B14F-4D97-AF65-F5344CB8AC3E}">
        <p14:creationId xmlns:p14="http://schemas.microsoft.com/office/powerpoint/2010/main" val="36213174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209799"/>
          </a:xfrm>
        </p:spPr>
        <p:txBody>
          <a:bodyPr/>
          <a:lstStyle/>
          <a:p>
            <a:r>
              <a:rPr lang="en-US" dirty="0" smtClean="0"/>
              <a:t>Why take notes?</a:t>
            </a:r>
            <a:endParaRPr lang="en-US" dirty="0"/>
          </a:p>
        </p:txBody>
      </p:sp>
      <p:sp>
        <p:nvSpPr>
          <p:cNvPr id="3" name="Subtitle 2"/>
          <p:cNvSpPr>
            <a:spLocks noGrp="1"/>
          </p:cNvSpPr>
          <p:nvPr>
            <p:ph type="subTitle" idx="1"/>
          </p:nvPr>
        </p:nvSpPr>
        <p:spPr>
          <a:xfrm>
            <a:off x="1371600" y="3048000"/>
            <a:ext cx="6400800" cy="2590800"/>
          </a:xfrm>
        </p:spPr>
        <p:txBody>
          <a:bodyPr>
            <a:normAutofit/>
          </a:bodyPr>
          <a:lstStyle/>
          <a:p>
            <a:pPr algn="l"/>
            <a:r>
              <a:rPr lang="en-US" sz="3200" dirty="0" smtClean="0"/>
              <a:t>Partner discussion:</a:t>
            </a:r>
          </a:p>
          <a:p>
            <a:pPr marL="457200" indent="-457200" algn="l">
              <a:buFont typeface="Arial" pitchFamily="34" charset="0"/>
              <a:buChar char="•"/>
            </a:pPr>
            <a:r>
              <a:rPr lang="en-US" sz="3200" dirty="0" smtClean="0"/>
              <a:t>Why do we have students take notes?</a:t>
            </a:r>
          </a:p>
        </p:txBody>
      </p:sp>
    </p:spTree>
    <p:extLst>
      <p:ext uri="{BB962C8B-B14F-4D97-AF65-F5344CB8AC3E}">
        <p14:creationId xmlns:p14="http://schemas.microsoft.com/office/powerpoint/2010/main" val="19855920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Part IV: Note-Reflecting </a:t>
            </a:r>
            <a:endParaRPr lang="en-US" dirty="0"/>
          </a:p>
        </p:txBody>
      </p:sp>
      <p:sp>
        <p:nvSpPr>
          <p:cNvPr id="5" name="Content Placeholder 4"/>
          <p:cNvSpPr>
            <a:spLocks noGrp="1"/>
          </p:cNvSpPr>
          <p:nvPr>
            <p:ph idx="1"/>
          </p:nvPr>
        </p:nvSpPr>
        <p:spPr>
          <a:xfrm>
            <a:off x="457200" y="1371600"/>
            <a:ext cx="8229600" cy="4953000"/>
          </a:xfrm>
        </p:spPr>
        <p:txBody>
          <a:bodyPr>
            <a:normAutofit/>
          </a:bodyPr>
          <a:lstStyle/>
          <a:p>
            <a:pPr marL="0" indent="0">
              <a:buNone/>
            </a:pPr>
            <a:endParaRPr lang="en-US" dirty="0"/>
          </a:p>
          <a:p>
            <a:pPr marL="0" indent="0">
              <a:buNone/>
            </a:pPr>
            <a:r>
              <a:rPr lang="en-US" b="1" dirty="0"/>
              <a:t>Step 9: Address Written Feedback </a:t>
            </a:r>
            <a:endParaRPr lang="en-US" dirty="0"/>
          </a:p>
          <a:p>
            <a:r>
              <a:rPr lang="en-US" dirty="0"/>
              <a:t>Create a goal for improving future note-taking </a:t>
            </a:r>
          </a:p>
          <a:p>
            <a:r>
              <a:rPr lang="en-US" dirty="0"/>
              <a:t>Use the feedback provided to identify an aspect of note taking that challenges you </a:t>
            </a:r>
          </a:p>
          <a:p>
            <a:r>
              <a:rPr lang="en-US" dirty="0"/>
              <a:t>Identify specific actions to address this challenge in future note taking </a:t>
            </a:r>
          </a:p>
        </p:txBody>
      </p:sp>
    </p:spTree>
    <p:extLst>
      <p:ext uri="{BB962C8B-B14F-4D97-AF65-F5344CB8AC3E}">
        <p14:creationId xmlns:p14="http://schemas.microsoft.com/office/powerpoint/2010/main" val="21067591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Part IV: Note-Reflecting </a:t>
            </a:r>
            <a:endParaRPr lang="en-US" dirty="0"/>
          </a:p>
        </p:txBody>
      </p:sp>
      <p:sp>
        <p:nvSpPr>
          <p:cNvPr id="5" name="Content Placeholder 4"/>
          <p:cNvSpPr>
            <a:spLocks noGrp="1"/>
          </p:cNvSpPr>
          <p:nvPr>
            <p:ph idx="1"/>
          </p:nvPr>
        </p:nvSpPr>
        <p:spPr>
          <a:xfrm>
            <a:off x="457200" y="1371600"/>
            <a:ext cx="8229600" cy="4953000"/>
          </a:xfrm>
        </p:spPr>
        <p:txBody>
          <a:bodyPr>
            <a:normAutofit/>
          </a:bodyPr>
          <a:lstStyle/>
          <a:p>
            <a:pPr marL="0" indent="0">
              <a:buNone/>
            </a:pPr>
            <a:endParaRPr lang="en-US" dirty="0"/>
          </a:p>
          <a:p>
            <a:pPr marL="0" indent="0">
              <a:buNone/>
            </a:pPr>
            <a:r>
              <a:rPr lang="en-US" b="1" dirty="0"/>
              <a:t>Step 10: Your Reflection </a:t>
            </a:r>
            <a:endParaRPr lang="en-US" dirty="0"/>
          </a:p>
          <a:p>
            <a:r>
              <a:rPr lang="en-US" dirty="0"/>
              <a:t>Review your notes, questions and summaries, then reflect on your learning by completing a reflective log to show how you mastered and/or applied your new knowledge </a:t>
            </a:r>
          </a:p>
        </p:txBody>
      </p:sp>
    </p:spTree>
    <p:extLst>
      <p:ext uri="{BB962C8B-B14F-4D97-AF65-F5344CB8AC3E}">
        <p14:creationId xmlns:p14="http://schemas.microsoft.com/office/powerpoint/2010/main" val="40186661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600" dirty="0" smtClean="0"/>
              <a:t>Using 90 Minutes Effectively</a:t>
            </a:r>
            <a:endParaRPr lang="en-US" sz="6600" dirty="0"/>
          </a:p>
        </p:txBody>
      </p:sp>
      <p:sp>
        <p:nvSpPr>
          <p:cNvPr id="3" name="Text Placeholder 2"/>
          <p:cNvSpPr>
            <a:spLocks noGrp="1"/>
          </p:cNvSpPr>
          <p:nvPr>
            <p:ph type="body" idx="1"/>
          </p:nvPr>
        </p:nvSpPr>
        <p:spPr/>
        <p:txBody>
          <a:bodyPr>
            <a:normAutofit/>
          </a:bodyPr>
          <a:lstStyle/>
          <a:p>
            <a:r>
              <a:rPr lang="en-US" sz="3200" dirty="0" smtClean="0"/>
              <a:t>10-2-2 Note Taking Structure</a:t>
            </a:r>
            <a:endParaRPr lang="en-US" sz="3200" dirty="0"/>
          </a:p>
        </p:txBody>
      </p:sp>
    </p:spTree>
    <p:extLst>
      <p:ext uri="{BB962C8B-B14F-4D97-AF65-F5344CB8AC3E}">
        <p14:creationId xmlns:p14="http://schemas.microsoft.com/office/powerpoint/2010/main" val="30798829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
            </a:r>
            <a:br>
              <a:rPr lang="en-US" dirty="0"/>
            </a:br>
            <a:r>
              <a:rPr lang="en-US" dirty="0"/>
              <a:t> </a:t>
            </a:r>
            <a:r>
              <a:rPr lang="en-US" b="1" dirty="0"/>
              <a:t>10-2-2 Structure &amp; Rationale: </a:t>
            </a:r>
            <a:r>
              <a:rPr lang="en-US" dirty="0"/>
              <a:t>	</a:t>
            </a:r>
            <a:endParaRPr lang="en-US" dirty="0"/>
          </a:p>
        </p:txBody>
      </p:sp>
      <p:sp>
        <p:nvSpPr>
          <p:cNvPr id="5" name="Content Placeholder 4"/>
          <p:cNvSpPr>
            <a:spLocks noGrp="1"/>
          </p:cNvSpPr>
          <p:nvPr>
            <p:ph idx="1"/>
          </p:nvPr>
        </p:nvSpPr>
        <p:spPr>
          <a:xfrm>
            <a:off x="457200" y="1600200"/>
            <a:ext cx="8534400" cy="4525963"/>
          </a:xfrm>
        </p:spPr>
        <p:txBody>
          <a:bodyPr>
            <a:noAutofit/>
          </a:bodyPr>
          <a:lstStyle/>
          <a:p>
            <a:r>
              <a:rPr lang="en-US" sz="3200" dirty="0" smtClean="0"/>
              <a:t> The </a:t>
            </a:r>
            <a:r>
              <a:rPr lang="en-US" sz="3200" dirty="0"/>
              <a:t>structure involves the following: </a:t>
            </a:r>
          </a:p>
          <a:p>
            <a:pPr lvl="1"/>
            <a:r>
              <a:rPr lang="en-US" sz="2000" b="1" dirty="0" smtClean="0"/>
              <a:t>10 </a:t>
            </a:r>
            <a:r>
              <a:rPr lang="en-US" sz="2000" b="1" dirty="0"/>
              <a:t>minutes: </a:t>
            </a:r>
            <a:r>
              <a:rPr lang="en-US" sz="2000" dirty="0"/>
              <a:t>presenting information/note-taking </a:t>
            </a:r>
          </a:p>
          <a:p>
            <a:pPr lvl="1"/>
            <a:r>
              <a:rPr lang="en-US" sz="2000" b="1" dirty="0" smtClean="0"/>
              <a:t>2 </a:t>
            </a:r>
            <a:r>
              <a:rPr lang="en-US" sz="2000" b="1" dirty="0"/>
              <a:t>minutes: </a:t>
            </a:r>
            <a:r>
              <a:rPr lang="en-US" sz="2000" dirty="0"/>
              <a:t>Processing information </a:t>
            </a:r>
          </a:p>
          <a:p>
            <a:pPr lvl="1"/>
            <a:r>
              <a:rPr lang="en-US" sz="2000" b="1" dirty="0" smtClean="0"/>
              <a:t>2 </a:t>
            </a:r>
            <a:r>
              <a:rPr lang="en-US" sz="2000" b="1" dirty="0"/>
              <a:t>minutes: </a:t>
            </a:r>
            <a:r>
              <a:rPr lang="en-US" sz="2000" dirty="0"/>
              <a:t>Summarizing information </a:t>
            </a:r>
          </a:p>
          <a:p>
            <a:r>
              <a:rPr lang="en-US" sz="3200" dirty="0"/>
              <a:t>Allows students the necessary time to process information and concepts presented in whole group instruction </a:t>
            </a:r>
          </a:p>
          <a:p>
            <a:r>
              <a:rPr lang="en-US" sz="3200" dirty="0"/>
              <a:t>The structure allows for: </a:t>
            </a:r>
          </a:p>
          <a:p>
            <a:pPr lvl="1"/>
            <a:r>
              <a:rPr lang="en-US" sz="2000" dirty="0" smtClean="0"/>
              <a:t>Greater </a:t>
            </a:r>
            <a:r>
              <a:rPr lang="en-US" sz="2000" dirty="0"/>
              <a:t>retention of information </a:t>
            </a:r>
          </a:p>
          <a:p>
            <a:pPr lvl="1"/>
            <a:r>
              <a:rPr lang="en-US" sz="2000" dirty="0" smtClean="0"/>
              <a:t>Improvement in </a:t>
            </a:r>
            <a:r>
              <a:rPr lang="en-US" sz="2000" dirty="0"/>
              <a:t>the quality of notes, question, and </a:t>
            </a:r>
            <a:r>
              <a:rPr lang="en-US" sz="2000" dirty="0" smtClean="0"/>
              <a:t>summaries</a:t>
            </a:r>
            <a:endParaRPr lang="en-US" sz="2000" dirty="0"/>
          </a:p>
        </p:txBody>
      </p:sp>
    </p:spTree>
    <p:extLst>
      <p:ext uri="{BB962C8B-B14F-4D97-AF65-F5344CB8AC3E}">
        <p14:creationId xmlns:p14="http://schemas.microsoft.com/office/powerpoint/2010/main" val="16544896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
            </a:r>
            <a:br>
              <a:rPr lang="en-US" dirty="0"/>
            </a:br>
            <a:r>
              <a:rPr lang="en-US" dirty="0"/>
              <a:t/>
            </a:r>
            <a:br>
              <a:rPr lang="en-US" dirty="0"/>
            </a:br>
            <a:r>
              <a:rPr lang="en-US" dirty="0"/>
              <a:t> </a:t>
            </a:r>
            <a:r>
              <a:rPr lang="en-US" b="1" dirty="0"/>
              <a:t>10 Minutes: </a:t>
            </a:r>
            <a:r>
              <a:rPr lang="en-US" dirty="0"/>
              <a:t/>
            </a:r>
            <a:br>
              <a:rPr lang="en-US" dirty="0"/>
            </a:br>
            <a:r>
              <a:rPr lang="en-US" b="1" dirty="0"/>
              <a:t>Whole Group </a:t>
            </a:r>
            <a:r>
              <a:rPr lang="en-US" b="1" dirty="0" smtClean="0"/>
              <a:t>Instruction</a:t>
            </a:r>
            <a:endParaRPr lang="en-US" dirty="0"/>
          </a:p>
        </p:txBody>
      </p:sp>
      <p:sp>
        <p:nvSpPr>
          <p:cNvPr id="5" name="Content Placeholder 4"/>
          <p:cNvSpPr>
            <a:spLocks noGrp="1"/>
          </p:cNvSpPr>
          <p:nvPr>
            <p:ph idx="1"/>
          </p:nvPr>
        </p:nvSpPr>
        <p:spPr>
          <a:xfrm>
            <a:off x="457200" y="1600200"/>
            <a:ext cx="8534400" cy="4525963"/>
          </a:xfrm>
        </p:spPr>
        <p:txBody>
          <a:bodyPr>
            <a:noAutofit/>
          </a:bodyPr>
          <a:lstStyle/>
          <a:p>
            <a:endParaRPr lang="en-US" sz="3200" dirty="0"/>
          </a:p>
          <a:p>
            <a:r>
              <a:rPr lang="en-US" sz="3200" dirty="0" smtClean="0"/>
              <a:t>The </a:t>
            </a:r>
            <a:r>
              <a:rPr lang="en-US" sz="3200" dirty="0"/>
              <a:t>instructor lectures/presents information or gives and audio-visual presentation for </a:t>
            </a:r>
            <a:r>
              <a:rPr lang="en-US" sz="3200" b="1" dirty="0"/>
              <a:t>ten minutes </a:t>
            </a:r>
            <a:r>
              <a:rPr lang="en-US" sz="3200" dirty="0"/>
              <a:t>while the students take Cornell notes. </a:t>
            </a:r>
          </a:p>
          <a:p>
            <a:r>
              <a:rPr lang="en-US" sz="3200" dirty="0"/>
              <a:t>Encourage students to use abbreviations and short-cuts while taking notes. </a:t>
            </a:r>
          </a:p>
        </p:txBody>
      </p:sp>
    </p:spTree>
    <p:extLst>
      <p:ext uri="{BB962C8B-B14F-4D97-AF65-F5344CB8AC3E}">
        <p14:creationId xmlns:p14="http://schemas.microsoft.com/office/powerpoint/2010/main" val="13586290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
            </a:r>
            <a:br>
              <a:rPr lang="en-US" dirty="0"/>
            </a:br>
            <a:r>
              <a:rPr lang="en-US" dirty="0"/>
              <a:t> </a:t>
            </a:r>
            <a:r>
              <a:rPr lang="en-US" b="1" dirty="0"/>
              <a:t>2 Minutes: </a:t>
            </a:r>
            <a:r>
              <a:rPr lang="en-US" dirty="0"/>
              <a:t/>
            </a:r>
            <a:br>
              <a:rPr lang="en-US" dirty="0"/>
            </a:br>
            <a:r>
              <a:rPr lang="en-US" b="1" dirty="0"/>
              <a:t>Partners/Small </a:t>
            </a:r>
            <a:r>
              <a:rPr lang="en-US" b="1" dirty="0" smtClean="0"/>
              <a:t>Groups</a:t>
            </a:r>
            <a:endParaRPr lang="en-US" dirty="0"/>
          </a:p>
        </p:txBody>
      </p:sp>
      <p:sp>
        <p:nvSpPr>
          <p:cNvPr id="5" name="Content Placeholder 4"/>
          <p:cNvSpPr>
            <a:spLocks noGrp="1"/>
          </p:cNvSpPr>
          <p:nvPr>
            <p:ph idx="1"/>
          </p:nvPr>
        </p:nvSpPr>
        <p:spPr>
          <a:xfrm>
            <a:off x="457200" y="1600200"/>
            <a:ext cx="8534400" cy="4525963"/>
          </a:xfrm>
        </p:spPr>
        <p:txBody>
          <a:bodyPr>
            <a:noAutofit/>
          </a:bodyPr>
          <a:lstStyle/>
          <a:p>
            <a:r>
              <a:rPr lang="en-US" dirty="0" smtClean="0"/>
              <a:t>The </a:t>
            </a:r>
            <a:r>
              <a:rPr lang="en-US" dirty="0"/>
              <a:t>instructor then pauses for </a:t>
            </a:r>
            <a:r>
              <a:rPr lang="en-US" b="1" dirty="0"/>
              <a:t>two minutes </a:t>
            </a:r>
            <a:r>
              <a:rPr lang="en-US" dirty="0"/>
              <a:t>while the students take time to process the information by working collaboratively in partners/small groups to do the following: </a:t>
            </a:r>
          </a:p>
          <a:p>
            <a:pPr lvl="1"/>
            <a:r>
              <a:rPr lang="en-US" dirty="0" smtClean="0"/>
              <a:t>Sharing </a:t>
            </a:r>
            <a:r>
              <a:rPr lang="en-US" dirty="0"/>
              <a:t>notes </a:t>
            </a:r>
          </a:p>
          <a:p>
            <a:pPr lvl="1"/>
            <a:r>
              <a:rPr lang="en-US" dirty="0" smtClean="0"/>
              <a:t>Revising/refining </a:t>
            </a:r>
            <a:r>
              <a:rPr lang="en-US" dirty="0"/>
              <a:t>notes </a:t>
            </a:r>
          </a:p>
          <a:p>
            <a:pPr lvl="1"/>
            <a:r>
              <a:rPr lang="en-US" dirty="0" smtClean="0"/>
              <a:t>Filling </a:t>
            </a:r>
            <a:r>
              <a:rPr lang="en-US" dirty="0"/>
              <a:t>in gaps in notes </a:t>
            </a:r>
          </a:p>
          <a:p>
            <a:pPr lvl="1"/>
            <a:r>
              <a:rPr lang="en-US" dirty="0" smtClean="0"/>
              <a:t>Clarify </a:t>
            </a:r>
            <a:r>
              <a:rPr lang="en-US" dirty="0"/>
              <a:t>information/concepts presented </a:t>
            </a:r>
          </a:p>
          <a:p>
            <a:pPr lvl="1"/>
            <a:r>
              <a:rPr lang="en-US" dirty="0" smtClean="0"/>
              <a:t>Create </a:t>
            </a:r>
            <a:r>
              <a:rPr lang="en-US" dirty="0"/>
              <a:t>questions on the left side </a:t>
            </a:r>
          </a:p>
          <a:p>
            <a:r>
              <a:rPr lang="en-US" dirty="0"/>
              <a:t>During this time students are not allowed to ask the instructor questions; students should rely on the support of peers to assist them in processing the information. </a:t>
            </a:r>
          </a:p>
        </p:txBody>
      </p:sp>
    </p:spTree>
    <p:extLst>
      <p:ext uri="{BB962C8B-B14F-4D97-AF65-F5344CB8AC3E}">
        <p14:creationId xmlns:p14="http://schemas.microsoft.com/office/powerpoint/2010/main" val="15869662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
            </a:r>
            <a:br>
              <a:rPr lang="en-US" dirty="0"/>
            </a:br>
            <a:r>
              <a:rPr lang="en-US" dirty="0"/>
              <a:t/>
            </a:r>
            <a:br>
              <a:rPr lang="en-US" dirty="0"/>
            </a:br>
            <a:r>
              <a:rPr lang="en-US" dirty="0"/>
              <a:t> </a:t>
            </a:r>
            <a:r>
              <a:rPr lang="en-US" b="1" dirty="0"/>
              <a:t>2 Minutes: </a:t>
            </a:r>
            <a:r>
              <a:rPr lang="en-US" dirty="0"/>
              <a:t/>
            </a:r>
            <a:br>
              <a:rPr lang="en-US" dirty="0"/>
            </a:br>
            <a:r>
              <a:rPr lang="en-US" b="1" dirty="0"/>
              <a:t>Independently </a:t>
            </a:r>
            <a:endParaRPr lang="en-US" dirty="0"/>
          </a:p>
        </p:txBody>
      </p:sp>
      <p:sp>
        <p:nvSpPr>
          <p:cNvPr id="5" name="Content Placeholder 4"/>
          <p:cNvSpPr>
            <a:spLocks noGrp="1"/>
          </p:cNvSpPr>
          <p:nvPr>
            <p:ph idx="1"/>
          </p:nvPr>
        </p:nvSpPr>
        <p:spPr>
          <a:xfrm>
            <a:off x="457200" y="1600200"/>
            <a:ext cx="8534400" cy="4525963"/>
          </a:xfrm>
        </p:spPr>
        <p:txBody>
          <a:bodyPr>
            <a:noAutofit/>
          </a:bodyPr>
          <a:lstStyle/>
          <a:p>
            <a:endParaRPr lang="en-US" sz="2800" dirty="0"/>
          </a:p>
          <a:p>
            <a:r>
              <a:rPr lang="en-US" sz="2800" dirty="0" smtClean="0"/>
              <a:t>The </a:t>
            </a:r>
            <a:r>
              <a:rPr lang="en-US" sz="2800" dirty="0"/>
              <a:t>students then take </a:t>
            </a:r>
            <a:r>
              <a:rPr lang="en-US" sz="2800" b="1" dirty="0"/>
              <a:t>two minutes </a:t>
            </a:r>
            <a:r>
              <a:rPr lang="en-US" sz="2800" dirty="0"/>
              <a:t>silently to individually process the information and create a one-sentence summary to be placed across the page just below the chunk of notes. </a:t>
            </a:r>
          </a:p>
          <a:p>
            <a:r>
              <a:rPr lang="en-US" sz="2800" dirty="0"/>
              <a:t>The teacher may choose to have students share out their sentence summary as a way to check for understanding. </a:t>
            </a:r>
          </a:p>
        </p:txBody>
      </p:sp>
    </p:spTree>
    <p:extLst>
      <p:ext uri="{BB962C8B-B14F-4D97-AF65-F5344CB8AC3E}">
        <p14:creationId xmlns:p14="http://schemas.microsoft.com/office/powerpoint/2010/main" val="14589775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Repeat the Process</a:t>
            </a:r>
            <a:endParaRPr lang="en-US" b="1" dirty="0"/>
          </a:p>
        </p:txBody>
      </p:sp>
      <p:sp>
        <p:nvSpPr>
          <p:cNvPr id="5" name="Content Placeholder 4"/>
          <p:cNvSpPr>
            <a:spLocks noGrp="1"/>
          </p:cNvSpPr>
          <p:nvPr>
            <p:ph idx="1"/>
          </p:nvPr>
        </p:nvSpPr>
        <p:spPr>
          <a:xfrm>
            <a:off x="457200" y="1600200"/>
            <a:ext cx="8534400" cy="4525963"/>
          </a:xfrm>
        </p:spPr>
        <p:txBody>
          <a:bodyPr>
            <a:noAutofit/>
          </a:bodyPr>
          <a:lstStyle/>
          <a:p>
            <a:pPr marL="0" indent="0">
              <a:buNone/>
            </a:pPr>
            <a:endParaRPr lang="en-US" sz="3600" dirty="0"/>
          </a:p>
          <a:p>
            <a:r>
              <a:rPr lang="en-US" sz="3600" dirty="0"/>
              <a:t>Repeat the process until all information is presented. </a:t>
            </a:r>
          </a:p>
          <a:p>
            <a:pPr marL="0" indent="0">
              <a:buNone/>
            </a:pPr>
            <a:endParaRPr lang="en-US" sz="3600" dirty="0"/>
          </a:p>
        </p:txBody>
      </p:sp>
    </p:spTree>
    <p:extLst>
      <p:ext uri="{BB962C8B-B14F-4D97-AF65-F5344CB8AC3E}">
        <p14:creationId xmlns:p14="http://schemas.microsoft.com/office/powerpoint/2010/main" val="20795274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
            </a:r>
            <a:br>
              <a:rPr lang="en-US" dirty="0"/>
            </a:br>
            <a:r>
              <a:rPr lang="en-US" dirty="0"/>
              <a:t/>
            </a:r>
            <a:br>
              <a:rPr lang="en-US" dirty="0"/>
            </a:br>
            <a:r>
              <a:rPr lang="en-US" b="1" dirty="0" smtClean="0"/>
              <a:t>Last 5 Minutes</a:t>
            </a:r>
            <a:r>
              <a:rPr lang="en-US" b="1" dirty="0"/>
              <a:t>: </a:t>
            </a:r>
            <a:r>
              <a:rPr lang="en-US" dirty="0"/>
              <a:t/>
            </a:r>
            <a:br>
              <a:rPr lang="en-US" dirty="0"/>
            </a:br>
            <a:r>
              <a:rPr lang="en-US" b="1" dirty="0" smtClean="0"/>
              <a:t>Whole Group</a:t>
            </a:r>
            <a:endParaRPr lang="en-US" dirty="0"/>
          </a:p>
        </p:txBody>
      </p:sp>
      <p:sp>
        <p:nvSpPr>
          <p:cNvPr id="5" name="Content Placeholder 4"/>
          <p:cNvSpPr>
            <a:spLocks noGrp="1"/>
          </p:cNvSpPr>
          <p:nvPr>
            <p:ph idx="1"/>
          </p:nvPr>
        </p:nvSpPr>
        <p:spPr>
          <a:xfrm>
            <a:off x="457200" y="1600200"/>
            <a:ext cx="8534400" cy="4525963"/>
          </a:xfrm>
        </p:spPr>
        <p:txBody>
          <a:bodyPr>
            <a:noAutofit/>
          </a:bodyPr>
          <a:lstStyle/>
          <a:p>
            <a:pPr marL="0" indent="0">
              <a:buNone/>
            </a:pPr>
            <a:endParaRPr lang="en-US" sz="2800" dirty="0"/>
          </a:p>
          <a:p>
            <a:r>
              <a:rPr lang="en-US" sz="2800" dirty="0" smtClean="0"/>
              <a:t>Reserve </a:t>
            </a:r>
            <a:r>
              <a:rPr lang="en-US" sz="2800" dirty="0"/>
              <a:t>the </a:t>
            </a:r>
            <a:r>
              <a:rPr lang="en-US" sz="2800" b="1" dirty="0"/>
              <a:t>last five minutes of the </a:t>
            </a:r>
            <a:r>
              <a:rPr lang="en-US" sz="2800" b="1" dirty="0" smtClean="0"/>
              <a:t>lesson </a:t>
            </a:r>
            <a:r>
              <a:rPr lang="en-US" sz="2800" dirty="0" smtClean="0"/>
              <a:t>for </a:t>
            </a:r>
            <a:r>
              <a:rPr lang="en-US" sz="2800" dirty="0"/>
              <a:t>the students to interact with the teacher. </a:t>
            </a:r>
          </a:p>
          <a:p>
            <a:r>
              <a:rPr lang="en-US" sz="2800" dirty="0"/>
              <a:t>Students can ask questions to: </a:t>
            </a:r>
          </a:p>
          <a:p>
            <a:pPr lvl="1"/>
            <a:r>
              <a:rPr lang="en-US" sz="2400" dirty="0" smtClean="0"/>
              <a:t>Resolved </a:t>
            </a:r>
            <a:r>
              <a:rPr lang="en-US" sz="2400" dirty="0"/>
              <a:t>unanswered questions </a:t>
            </a:r>
          </a:p>
          <a:p>
            <a:pPr lvl="1"/>
            <a:r>
              <a:rPr lang="en-US" sz="2400" dirty="0" smtClean="0"/>
              <a:t>Get </a:t>
            </a:r>
            <a:r>
              <a:rPr lang="en-US" sz="2400" dirty="0"/>
              <a:t>clarification about information presented </a:t>
            </a:r>
          </a:p>
          <a:p>
            <a:pPr lvl="1"/>
            <a:r>
              <a:rPr lang="en-US" sz="2400" dirty="0" smtClean="0"/>
              <a:t>Sort </a:t>
            </a:r>
            <a:r>
              <a:rPr lang="en-US" sz="2400" dirty="0"/>
              <a:t>out </a:t>
            </a:r>
            <a:r>
              <a:rPr lang="en-US" sz="2400" dirty="0" smtClean="0"/>
              <a:t>misconceptions/gaps</a:t>
            </a:r>
          </a:p>
        </p:txBody>
      </p:sp>
    </p:spTree>
    <p:extLst>
      <p:ext uri="{BB962C8B-B14F-4D97-AF65-F5344CB8AC3E}">
        <p14:creationId xmlns:p14="http://schemas.microsoft.com/office/powerpoint/2010/main" val="9900400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152400"/>
            <a:ext cx="8229600" cy="1600200"/>
          </a:xfrm>
        </p:spPr>
        <p:txBody>
          <a:bodyPr anchor="t"/>
          <a:lstStyle/>
          <a:p>
            <a:r>
              <a:rPr lang="en-US" sz="4400" dirty="0" smtClean="0"/>
              <a:t>Effective Note Taking as a Strategy in a 90 Minute </a:t>
            </a:r>
            <a:r>
              <a:rPr lang="en-US" sz="4400" dirty="0"/>
              <a:t>B</a:t>
            </a:r>
            <a:r>
              <a:rPr lang="en-US" sz="4400" dirty="0" smtClean="0"/>
              <a:t>lock...</a:t>
            </a:r>
            <a:endParaRPr lang="en-US" sz="4400" dirty="0"/>
          </a:p>
        </p:txBody>
      </p:sp>
      <p:sp>
        <p:nvSpPr>
          <p:cNvPr id="9" name="Content Placeholder 8"/>
          <p:cNvSpPr>
            <a:spLocks noGrp="1"/>
          </p:cNvSpPr>
          <p:nvPr>
            <p:ph idx="1"/>
          </p:nvPr>
        </p:nvSpPr>
        <p:spPr>
          <a:xfrm>
            <a:off x="457200" y="1798637"/>
            <a:ext cx="8610600" cy="3992563"/>
          </a:xfrm>
        </p:spPr>
        <p:txBody>
          <a:bodyPr>
            <a:noAutofit/>
          </a:bodyPr>
          <a:lstStyle/>
          <a:p>
            <a:r>
              <a:rPr lang="en-US" sz="2800" dirty="0" smtClean="0"/>
              <a:t>Review of previous information is critical</a:t>
            </a:r>
          </a:p>
          <a:p>
            <a:pPr lvl="1"/>
            <a:r>
              <a:rPr lang="en-US" sz="1800" dirty="0" smtClean="0"/>
              <a:t>Many of the steps in the Cornell Way would be excellent class activities</a:t>
            </a:r>
          </a:p>
          <a:p>
            <a:r>
              <a:rPr lang="en-US" sz="2800" dirty="0" smtClean="0"/>
              <a:t>Breakup the note taking process</a:t>
            </a:r>
          </a:p>
          <a:p>
            <a:pPr lvl="1"/>
            <a:r>
              <a:rPr lang="en-US" sz="1800" dirty="0" smtClean="0"/>
              <a:t>Give students opportunity to process the information in an effective way</a:t>
            </a:r>
          </a:p>
          <a:p>
            <a:pPr lvl="1"/>
            <a:r>
              <a:rPr lang="en-US" sz="1800" dirty="0" smtClean="0"/>
              <a:t>Don’t blab on and on; give students a chance to learn</a:t>
            </a:r>
          </a:p>
          <a:p>
            <a:r>
              <a:rPr lang="en-US" sz="2800" dirty="0" smtClean="0"/>
              <a:t>Teaching Content vs. Facilitating Learning</a:t>
            </a:r>
          </a:p>
          <a:p>
            <a:pPr lvl="1"/>
            <a:r>
              <a:rPr lang="en-US" sz="1800" dirty="0" smtClean="0"/>
              <a:t>Students needs to take ownership of what is being delivered in class</a:t>
            </a:r>
          </a:p>
          <a:p>
            <a:pPr lvl="1"/>
            <a:r>
              <a:rPr lang="en-US" sz="1800" dirty="0" smtClean="0"/>
              <a:t>Effective note taking, such as the Cornell Way, forces students to take greater ownership and accountability in their own learning</a:t>
            </a:r>
          </a:p>
        </p:txBody>
      </p:sp>
    </p:spTree>
    <p:extLst>
      <p:ext uri="{BB962C8B-B14F-4D97-AF65-F5344CB8AC3E}">
        <p14:creationId xmlns:p14="http://schemas.microsoft.com/office/powerpoint/2010/main" val="1400190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1000"/>
                                        <p:tgtEl>
                                          <p:spTgt spid="9">
                                            <p:txEl>
                                              <p:pRg st="1" end="1"/>
                                            </p:txEl>
                                          </p:spTgt>
                                        </p:tgtEl>
                                      </p:cBhvr>
                                    </p:animEffect>
                                    <p:anim calcmode="lin" valueType="num">
                                      <p:cBhvr>
                                        <p:cTn id="13"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Effect transition="in" filter="fade">
                                      <p:cBhvr>
                                        <p:cTn id="19" dur="1000"/>
                                        <p:tgtEl>
                                          <p:spTgt spid="9">
                                            <p:txEl>
                                              <p:pRg st="2" end="2"/>
                                            </p:txEl>
                                          </p:spTgt>
                                        </p:tgtEl>
                                      </p:cBhvr>
                                    </p:animEffect>
                                    <p:anim calcmode="lin" valueType="num">
                                      <p:cBhvr>
                                        <p:cTn id="2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9">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9">
                                            <p:txEl>
                                              <p:pRg st="3" end="3"/>
                                            </p:txEl>
                                          </p:spTgt>
                                        </p:tgtEl>
                                        <p:attrNameLst>
                                          <p:attrName>style.visibility</p:attrName>
                                        </p:attrNameLst>
                                      </p:cBhvr>
                                      <p:to>
                                        <p:strVal val="visible"/>
                                      </p:to>
                                    </p:set>
                                    <p:animEffect transition="in" filter="fade">
                                      <p:cBhvr>
                                        <p:cTn id="24" dur="1000"/>
                                        <p:tgtEl>
                                          <p:spTgt spid="9">
                                            <p:txEl>
                                              <p:pRg st="3" end="3"/>
                                            </p:txEl>
                                          </p:spTgt>
                                        </p:tgtEl>
                                      </p:cBhvr>
                                    </p:animEffect>
                                    <p:anim calcmode="lin" valueType="num">
                                      <p:cBhvr>
                                        <p:cTn id="25"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9">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9">
                                            <p:txEl>
                                              <p:pRg st="4" end="4"/>
                                            </p:txEl>
                                          </p:spTgt>
                                        </p:tgtEl>
                                        <p:attrNameLst>
                                          <p:attrName>style.visibility</p:attrName>
                                        </p:attrNameLst>
                                      </p:cBhvr>
                                      <p:to>
                                        <p:strVal val="visible"/>
                                      </p:to>
                                    </p:set>
                                    <p:animEffect transition="in" filter="fade">
                                      <p:cBhvr>
                                        <p:cTn id="29" dur="1000"/>
                                        <p:tgtEl>
                                          <p:spTgt spid="9">
                                            <p:txEl>
                                              <p:pRg st="4" end="4"/>
                                            </p:txEl>
                                          </p:spTgt>
                                        </p:tgtEl>
                                      </p:cBhvr>
                                    </p:animEffect>
                                    <p:anim calcmode="lin" valueType="num">
                                      <p:cBhvr>
                                        <p:cTn id="30"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9">
                                            <p:txEl>
                                              <p:pRg st="5" end="5"/>
                                            </p:txEl>
                                          </p:spTgt>
                                        </p:tgtEl>
                                        <p:attrNameLst>
                                          <p:attrName>style.visibility</p:attrName>
                                        </p:attrNameLst>
                                      </p:cBhvr>
                                      <p:to>
                                        <p:strVal val="visible"/>
                                      </p:to>
                                    </p:set>
                                    <p:animEffect transition="in" filter="fade">
                                      <p:cBhvr>
                                        <p:cTn id="36" dur="1000"/>
                                        <p:tgtEl>
                                          <p:spTgt spid="9">
                                            <p:txEl>
                                              <p:pRg st="5" end="5"/>
                                            </p:txEl>
                                          </p:spTgt>
                                        </p:tgtEl>
                                      </p:cBhvr>
                                    </p:animEffect>
                                    <p:anim calcmode="lin" valueType="num">
                                      <p:cBhvr>
                                        <p:cTn id="37"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9">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9">
                                            <p:txEl>
                                              <p:pRg st="6" end="6"/>
                                            </p:txEl>
                                          </p:spTgt>
                                        </p:tgtEl>
                                        <p:attrNameLst>
                                          <p:attrName>style.visibility</p:attrName>
                                        </p:attrNameLst>
                                      </p:cBhvr>
                                      <p:to>
                                        <p:strVal val="visible"/>
                                      </p:to>
                                    </p:set>
                                    <p:animEffect transition="in" filter="fade">
                                      <p:cBhvr>
                                        <p:cTn id="41" dur="1000"/>
                                        <p:tgtEl>
                                          <p:spTgt spid="9">
                                            <p:txEl>
                                              <p:pRg st="6" end="6"/>
                                            </p:txEl>
                                          </p:spTgt>
                                        </p:tgtEl>
                                      </p:cBhvr>
                                    </p:animEffect>
                                    <p:anim calcmode="lin" valueType="num">
                                      <p:cBhvr>
                                        <p:cTn id="42"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9">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9">
                                            <p:txEl>
                                              <p:pRg st="7" end="7"/>
                                            </p:txEl>
                                          </p:spTgt>
                                        </p:tgtEl>
                                        <p:attrNameLst>
                                          <p:attrName>style.visibility</p:attrName>
                                        </p:attrNameLst>
                                      </p:cBhvr>
                                      <p:to>
                                        <p:strVal val="visible"/>
                                      </p:to>
                                    </p:set>
                                    <p:animEffect transition="in" filter="fade">
                                      <p:cBhvr>
                                        <p:cTn id="46" dur="1000"/>
                                        <p:tgtEl>
                                          <p:spTgt spid="9">
                                            <p:txEl>
                                              <p:pRg st="7" end="7"/>
                                            </p:txEl>
                                          </p:spTgt>
                                        </p:tgtEl>
                                      </p:cBhvr>
                                    </p:animEffect>
                                    <p:anim calcmode="lin" valueType="num">
                                      <p:cBhvr>
                                        <p:cTn id="47" dur="10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9">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209799"/>
          </a:xfrm>
        </p:spPr>
        <p:txBody>
          <a:bodyPr/>
          <a:lstStyle/>
          <a:p>
            <a:r>
              <a:rPr lang="en-US" dirty="0" smtClean="0"/>
              <a:t>Why take notes?</a:t>
            </a:r>
            <a:endParaRPr lang="en-US" dirty="0"/>
          </a:p>
        </p:txBody>
      </p:sp>
      <p:sp>
        <p:nvSpPr>
          <p:cNvPr id="3" name="Subtitle 2"/>
          <p:cNvSpPr>
            <a:spLocks noGrp="1"/>
          </p:cNvSpPr>
          <p:nvPr>
            <p:ph type="subTitle" idx="1"/>
          </p:nvPr>
        </p:nvSpPr>
        <p:spPr>
          <a:xfrm>
            <a:off x="1371600" y="3048000"/>
            <a:ext cx="6400800" cy="2590800"/>
          </a:xfrm>
        </p:spPr>
        <p:txBody>
          <a:bodyPr>
            <a:normAutofit/>
          </a:bodyPr>
          <a:lstStyle/>
          <a:p>
            <a:r>
              <a:rPr lang="en-US" dirty="0" smtClean="0"/>
              <a:t>Just a study tool that we hope works?</a:t>
            </a:r>
          </a:p>
          <a:p>
            <a:endParaRPr lang="en-US" dirty="0" smtClean="0"/>
          </a:p>
          <a:p>
            <a:r>
              <a:rPr lang="en-US" dirty="0" smtClean="0"/>
              <a:t>Or, can note taking be an effective method for long-term memory retention and an catalyst for increased learning and achievement?</a:t>
            </a:r>
            <a:endParaRPr lang="en-US" dirty="0"/>
          </a:p>
        </p:txBody>
      </p:sp>
    </p:spTree>
    <p:extLst>
      <p:ext uri="{BB962C8B-B14F-4D97-AF65-F5344CB8AC3E}">
        <p14:creationId xmlns:p14="http://schemas.microsoft.com/office/powerpoint/2010/main" val="2483102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Some Questions to </a:t>
            </a:r>
            <a:br>
              <a:rPr lang="en-US" dirty="0" smtClean="0"/>
            </a:br>
            <a:r>
              <a:rPr lang="en-US" dirty="0" smtClean="0"/>
              <a:t>Think About…</a:t>
            </a:r>
            <a:endParaRPr lang="en-US" dirty="0"/>
          </a:p>
        </p:txBody>
      </p:sp>
      <p:sp>
        <p:nvSpPr>
          <p:cNvPr id="5" name="Text Placeholder 4"/>
          <p:cNvSpPr>
            <a:spLocks noGrp="1"/>
          </p:cNvSpPr>
          <p:nvPr>
            <p:ph idx="1"/>
          </p:nvPr>
        </p:nvSpPr>
        <p:spPr/>
        <p:txBody>
          <a:bodyPr>
            <a:noAutofit/>
          </a:bodyPr>
          <a:lstStyle/>
          <a:p>
            <a:r>
              <a:rPr lang="en-US" sz="3200" dirty="0" smtClean="0"/>
              <a:t>Do students know </a:t>
            </a:r>
            <a:r>
              <a:rPr lang="en-US" sz="3200" b="1" dirty="0" smtClean="0"/>
              <a:t>HOW</a:t>
            </a:r>
            <a:r>
              <a:rPr lang="en-US" sz="3200" dirty="0" smtClean="0"/>
              <a:t> to take effective notes?</a:t>
            </a:r>
          </a:p>
          <a:p>
            <a:r>
              <a:rPr lang="en-US" sz="3200" dirty="0" smtClean="0"/>
              <a:t>Do students know how to </a:t>
            </a:r>
            <a:r>
              <a:rPr lang="en-US" sz="3200" b="1" dirty="0" smtClean="0"/>
              <a:t>USE</a:t>
            </a:r>
            <a:r>
              <a:rPr lang="en-US" sz="3200" dirty="0" smtClean="0"/>
              <a:t> notes?</a:t>
            </a:r>
          </a:p>
          <a:p>
            <a:r>
              <a:rPr lang="en-US" sz="3200" dirty="0" smtClean="0"/>
              <a:t>How can notes be most effectively used to retain relevant information?</a:t>
            </a:r>
          </a:p>
          <a:p>
            <a:pPr lvl="1"/>
            <a:r>
              <a:rPr lang="en-US" sz="2000" dirty="0" smtClean="0">
                <a:solidFill>
                  <a:schemeClr val="accent2"/>
                </a:solidFill>
              </a:rPr>
              <a:t>Do I know that?</a:t>
            </a:r>
          </a:p>
          <a:p>
            <a:pPr lvl="1"/>
            <a:r>
              <a:rPr lang="en-US" sz="2000" dirty="0" smtClean="0">
                <a:solidFill>
                  <a:schemeClr val="accent2"/>
                </a:solidFill>
              </a:rPr>
              <a:t>Do my students know that?</a:t>
            </a:r>
          </a:p>
          <a:p>
            <a:r>
              <a:rPr lang="en-US" sz="3200" dirty="0" smtClean="0"/>
              <a:t>What does the research say about effective uses of note taking?</a:t>
            </a:r>
            <a:endParaRPr lang="en-US" sz="3200" dirty="0"/>
          </a:p>
        </p:txBody>
      </p:sp>
    </p:spTree>
    <p:extLst>
      <p:ext uri="{BB962C8B-B14F-4D97-AF65-F5344CB8AC3E}">
        <p14:creationId xmlns:p14="http://schemas.microsoft.com/office/powerpoint/2010/main" val="1799220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5">
                                            <p:txEl>
                                              <p:pRg st="3" end="3"/>
                                            </p:txEl>
                                          </p:spTgt>
                                        </p:tgtEl>
                                        <p:attrNameLst>
                                          <p:attrName>style.visibility</p:attrName>
                                        </p:attrNameLst>
                                      </p:cBhvr>
                                      <p:to>
                                        <p:strVal val="visible"/>
                                      </p:to>
                                    </p:set>
                                    <p:animEffect transition="in" filter="fade">
                                      <p:cBhvr>
                                        <p:cTn id="26" dur="1000"/>
                                        <p:tgtEl>
                                          <p:spTgt spid="5">
                                            <p:txEl>
                                              <p:pRg st="3" end="3"/>
                                            </p:txEl>
                                          </p:spTgt>
                                        </p:tgtEl>
                                      </p:cBhvr>
                                    </p:animEffect>
                                    <p:anim calcmode="lin" valueType="num">
                                      <p:cBhvr>
                                        <p:cTn id="27"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Effect transition="in" filter="fade">
                                      <p:cBhvr>
                                        <p:cTn id="31" dur="1000"/>
                                        <p:tgtEl>
                                          <p:spTgt spid="5">
                                            <p:txEl>
                                              <p:pRg st="4" end="4"/>
                                            </p:txEl>
                                          </p:spTgt>
                                        </p:tgtEl>
                                      </p:cBhvr>
                                    </p:animEffect>
                                    <p:anim calcmode="lin" valueType="num">
                                      <p:cBhvr>
                                        <p:cTn id="3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5">
                                            <p:txEl>
                                              <p:pRg st="5" end="5"/>
                                            </p:txEl>
                                          </p:spTgt>
                                        </p:tgtEl>
                                        <p:attrNameLst>
                                          <p:attrName>style.visibility</p:attrName>
                                        </p:attrNameLst>
                                      </p:cBhvr>
                                      <p:to>
                                        <p:strVal val="visible"/>
                                      </p:to>
                                    </p:set>
                                    <p:animEffect transition="in" filter="fade">
                                      <p:cBhvr>
                                        <p:cTn id="38" dur="1000"/>
                                        <p:tgtEl>
                                          <p:spTgt spid="5">
                                            <p:txEl>
                                              <p:pRg st="5" end="5"/>
                                            </p:txEl>
                                          </p:spTgt>
                                        </p:tgtEl>
                                      </p:cBhvr>
                                    </p:animEffect>
                                    <p:anim calcmode="lin" valueType="num">
                                      <p:cBhvr>
                                        <p:cTn id="39"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838200"/>
          </a:xfrm>
        </p:spPr>
        <p:txBody>
          <a:bodyPr/>
          <a:lstStyle/>
          <a:p>
            <a:r>
              <a:rPr lang="en-US" dirty="0" smtClean="0"/>
              <a:t>The Curve of Forgetting</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597422"/>
            <a:ext cx="6324600" cy="411757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914400" y="914400"/>
            <a:ext cx="7239000" cy="584775"/>
          </a:xfrm>
          <a:prstGeom prst="rect">
            <a:avLst/>
          </a:prstGeom>
          <a:noFill/>
        </p:spPr>
        <p:txBody>
          <a:bodyPr wrap="square" rtlCol="0">
            <a:spAutoFit/>
          </a:bodyPr>
          <a:lstStyle/>
          <a:p>
            <a:pPr algn="ctr"/>
            <a:r>
              <a:rPr lang="en-US" sz="1600" b="1" dirty="0"/>
              <a:t>The Curve of Forgetting describes how we retain or get rid of information that we take in.  It's based on a one-hour lecture.</a:t>
            </a:r>
          </a:p>
        </p:txBody>
      </p:sp>
      <p:sp>
        <p:nvSpPr>
          <p:cNvPr id="10" name="TextBox 9"/>
          <p:cNvSpPr txBox="1"/>
          <p:nvPr/>
        </p:nvSpPr>
        <p:spPr>
          <a:xfrm>
            <a:off x="914400" y="5943600"/>
            <a:ext cx="7391400" cy="646331"/>
          </a:xfrm>
          <a:prstGeom prst="rect">
            <a:avLst/>
          </a:prstGeom>
          <a:noFill/>
        </p:spPr>
        <p:txBody>
          <a:bodyPr wrap="square" rtlCol="0">
            <a:spAutoFit/>
          </a:bodyPr>
          <a:lstStyle/>
          <a:p>
            <a:pPr marL="285750" indent="-285750">
              <a:buFont typeface="Arial" pitchFamily="34" charset="0"/>
              <a:buChar char="•"/>
            </a:pPr>
            <a:r>
              <a:rPr lang="en-US" dirty="0" smtClean="0"/>
              <a:t>Notes without review: 97% information loss after 30 days</a:t>
            </a:r>
          </a:p>
          <a:p>
            <a:pPr marL="285750" indent="-285750">
              <a:buFont typeface="Arial" pitchFamily="34" charset="0"/>
              <a:buChar char="•"/>
            </a:pPr>
            <a:r>
              <a:rPr lang="en-US" dirty="0" smtClean="0"/>
              <a:t>Notes with daily review: &gt;80% information in long-term memory</a:t>
            </a:r>
            <a:endParaRPr lang="en-US" dirty="0"/>
          </a:p>
        </p:txBody>
      </p:sp>
    </p:spTree>
    <p:extLst>
      <p:ext uri="{BB962C8B-B14F-4D97-AF65-F5344CB8AC3E}">
        <p14:creationId xmlns:p14="http://schemas.microsoft.com/office/powerpoint/2010/main" val="29161254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514600"/>
            <a:ext cx="8229600" cy="1600200"/>
          </a:xfrm>
        </p:spPr>
        <p:txBody>
          <a:bodyPr anchor="ctr"/>
          <a:lstStyle/>
          <a:p>
            <a:r>
              <a:rPr lang="en-US" sz="4000" dirty="0"/>
              <a:t>As teachers, we cannot assume that our students are effective note takers and know how to effectively use their notes for learning</a:t>
            </a:r>
            <a:r>
              <a:rPr lang="en-US" sz="4000" dirty="0" smtClean="0"/>
              <a:t>.</a:t>
            </a:r>
            <a:br>
              <a:rPr lang="en-US" sz="4000" dirty="0" smtClean="0"/>
            </a:br>
            <a:r>
              <a:rPr lang="en-US" sz="4000" dirty="0" smtClean="0"/>
              <a:t/>
            </a:r>
            <a:br>
              <a:rPr lang="en-US" sz="4000" dirty="0" smtClean="0"/>
            </a:br>
            <a:r>
              <a:rPr lang="en-US" sz="4000" dirty="0" smtClean="0"/>
              <a:t>Effective note taking needs to be explicitly taught and practiced with students.</a:t>
            </a:r>
            <a:endParaRPr lang="en-US" sz="4000" dirty="0"/>
          </a:p>
        </p:txBody>
      </p:sp>
    </p:spTree>
    <p:extLst>
      <p:ext uri="{BB962C8B-B14F-4D97-AF65-F5344CB8AC3E}">
        <p14:creationId xmlns:p14="http://schemas.microsoft.com/office/powerpoint/2010/main" val="28235580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514600"/>
            <a:ext cx="8229600" cy="1600200"/>
          </a:xfrm>
        </p:spPr>
        <p:txBody>
          <a:bodyPr anchor="ctr"/>
          <a:lstStyle/>
          <a:p>
            <a:r>
              <a:rPr lang="en-US" sz="4000" dirty="0" smtClean="0"/>
              <a:t>More importantly, because of a block schedule, effective note taking, </a:t>
            </a:r>
            <a:r>
              <a:rPr lang="en-US" sz="4000" u="sng" dirty="0" smtClean="0"/>
              <a:t>note interacting</a:t>
            </a:r>
            <a:r>
              <a:rPr lang="en-US" sz="4000" dirty="0" smtClean="0"/>
              <a:t> and </a:t>
            </a:r>
            <a:r>
              <a:rPr lang="en-US" sz="4000" u="sng" dirty="0" smtClean="0"/>
              <a:t>note review</a:t>
            </a:r>
            <a:r>
              <a:rPr lang="en-US" sz="4000" dirty="0" smtClean="0"/>
              <a:t> becomes all the more important because of the greater amount of time between class sessions.</a:t>
            </a:r>
            <a:endParaRPr lang="en-US" sz="4000" dirty="0"/>
          </a:p>
        </p:txBody>
      </p:sp>
    </p:spTree>
    <p:extLst>
      <p:ext uri="{BB962C8B-B14F-4D97-AF65-F5344CB8AC3E}">
        <p14:creationId xmlns:p14="http://schemas.microsoft.com/office/powerpoint/2010/main" val="13106012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3703721774"/>
              </p:ext>
            </p:extLst>
          </p:nvPr>
        </p:nvGraphicFramePr>
        <p:xfrm>
          <a:off x="0" y="304800"/>
          <a:ext cx="91440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02268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1694101837"/>
              </p:ext>
            </p:extLst>
          </p:nvPr>
        </p:nvGraphicFramePr>
        <p:xfrm>
          <a:off x="152400" y="304800"/>
          <a:ext cx="61722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7162800" y="2791361"/>
            <a:ext cx="1905000" cy="1323439"/>
          </a:xfrm>
          <a:prstGeom prst="rect">
            <a:avLst/>
          </a:prstGeom>
          <a:noFill/>
        </p:spPr>
        <p:txBody>
          <a:bodyPr wrap="square" rtlCol="0">
            <a:spAutoFit/>
          </a:bodyPr>
          <a:lstStyle/>
          <a:p>
            <a:pPr algn="ctr"/>
            <a:r>
              <a:rPr lang="en-US" sz="2000" b="1" dirty="0" smtClean="0"/>
              <a:t>Increased Student Learning and Achievement</a:t>
            </a:r>
            <a:endParaRPr lang="en-US" sz="2000" b="1" dirty="0"/>
          </a:p>
        </p:txBody>
      </p:sp>
      <p:sp>
        <p:nvSpPr>
          <p:cNvPr id="3" name="Right Arrow 2"/>
          <p:cNvSpPr/>
          <p:nvPr/>
        </p:nvSpPr>
        <p:spPr>
          <a:xfrm>
            <a:off x="6477000" y="3200400"/>
            <a:ext cx="685800" cy="45720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96414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111</TotalTime>
  <Words>1236</Words>
  <Application>Microsoft Office PowerPoint</Application>
  <PresentationFormat>On-screen Show (4:3)</PresentationFormat>
  <Paragraphs>152</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Executive</vt:lpstr>
      <vt:lpstr>Focused Note Taking</vt:lpstr>
      <vt:lpstr>Why take notes?</vt:lpstr>
      <vt:lpstr>Why take notes?</vt:lpstr>
      <vt:lpstr>Some Questions to  Think About…</vt:lpstr>
      <vt:lpstr>The Curve of Forgetting</vt:lpstr>
      <vt:lpstr>As teachers, we cannot assume that our students are effective note takers and know how to effectively use their notes for learning.  Effective note taking needs to be explicitly taught and practiced with students.</vt:lpstr>
      <vt:lpstr>More importantly, because of a block schedule, effective note taking, note interacting and note review becomes all the more important because of the greater amount of time between class sessions.</vt:lpstr>
      <vt:lpstr>PowerPoint Presentation</vt:lpstr>
      <vt:lpstr>PowerPoint Presentation</vt:lpstr>
      <vt:lpstr>The Cornell Way</vt:lpstr>
      <vt:lpstr>Cornell Notes</vt:lpstr>
      <vt:lpstr>  Part I: Note-Taking </vt:lpstr>
      <vt:lpstr>  Part I: Note-Taking </vt:lpstr>
      <vt:lpstr>  Part II: Note-Making </vt:lpstr>
      <vt:lpstr>  Part II: Note-Making </vt:lpstr>
      <vt:lpstr>  Part II: Note-Making </vt:lpstr>
      <vt:lpstr> Part III: Note-Interacting </vt:lpstr>
      <vt:lpstr> Part III: Note-Interacting </vt:lpstr>
      <vt:lpstr>Part IV: Note-Reflecting </vt:lpstr>
      <vt:lpstr>Part IV: Note-Reflecting </vt:lpstr>
      <vt:lpstr>Part IV: Note-Reflecting </vt:lpstr>
      <vt:lpstr>Using 90 Minutes Effectively</vt:lpstr>
      <vt:lpstr>  10-2-2 Structure &amp; Rationale:  </vt:lpstr>
      <vt:lpstr>   10 Minutes:  Whole Group Instruction</vt:lpstr>
      <vt:lpstr>  2 Minutes:  Partners/Small Groups</vt:lpstr>
      <vt:lpstr>   2 Minutes:  Independently </vt:lpstr>
      <vt:lpstr>Repeat the Process</vt:lpstr>
      <vt:lpstr>  Last 5 Minutes:  Whole Group</vt:lpstr>
      <vt:lpstr>Effective Note Taking as a Strategy in a 90 Minute Block...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Focused Note Taking</dc:title>
  <dc:creator>HS08</dc:creator>
  <cp:lastModifiedBy>HS08</cp:lastModifiedBy>
  <cp:revision>20</cp:revision>
  <dcterms:created xsi:type="dcterms:W3CDTF">2012-07-31T17:09:49Z</dcterms:created>
  <dcterms:modified xsi:type="dcterms:W3CDTF">2012-07-31T19:01:01Z</dcterms:modified>
</cp:coreProperties>
</file>